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7"/>
  </p:notesMasterIdLst>
  <p:sldIdLst>
    <p:sldId id="256" r:id="rId2"/>
    <p:sldId id="1107" r:id="rId3"/>
    <p:sldId id="257" r:id="rId4"/>
    <p:sldId id="258" r:id="rId5"/>
    <p:sldId id="1086" r:id="rId6"/>
    <p:sldId id="1386" r:id="rId7"/>
    <p:sldId id="1385" r:id="rId8"/>
    <p:sldId id="1310" r:id="rId9"/>
    <p:sldId id="1402" r:id="rId10"/>
    <p:sldId id="1379" r:id="rId11"/>
    <p:sldId id="1381" r:id="rId12"/>
    <p:sldId id="1382" r:id="rId13"/>
    <p:sldId id="1394" r:id="rId14"/>
    <p:sldId id="1383" r:id="rId15"/>
    <p:sldId id="1384" r:id="rId16"/>
    <p:sldId id="1388" r:id="rId17"/>
    <p:sldId id="1389" r:id="rId18"/>
    <p:sldId id="1390" r:id="rId19"/>
    <p:sldId id="1387" r:id="rId20"/>
    <p:sldId id="1391" r:id="rId21"/>
    <p:sldId id="1392" r:id="rId22"/>
    <p:sldId id="1393" r:id="rId23"/>
    <p:sldId id="1398" r:id="rId24"/>
    <p:sldId id="1399" r:id="rId25"/>
    <p:sldId id="1400" r:id="rId26"/>
    <p:sldId id="1332" r:id="rId27"/>
    <p:sldId id="1401" r:id="rId28"/>
    <p:sldId id="1404" r:id="rId29"/>
    <p:sldId id="1405" r:id="rId30"/>
    <p:sldId id="1406" r:id="rId31"/>
    <p:sldId id="1407" r:id="rId32"/>
    <p:sldId id="1408" r:id="rId33"/>
    <p:sldId id="1409" r:id="rId34"/>
    <p:sldId id="1413" r:id="rId35"/>
    <p:sldId id="1419" r:id="rId36"/>
    <p:sldId id="1414" r:id="rId37"/>
    <p:sldId id="1415" r:id="rId38"/>
    <p:sldId id="1416" r:id="rId39"/>
    <p:sldId id="1435" r:id="rId40"/>
    <p:sldId id="1417" r:id="rId41"/>
    <p:sldId id="1418" r:id="rId42"/>
    <p:sldId id="1421" r:id="rId43"/>
    <p:sldId id="1420" r:id="rId44"/>
    <p:sldId id="1422" r:id="rId45"/>
    <p:sldId id="1423" r:id="rId46"/>
    <p:sldId id="1424" r:id="rId47"/>
    <p:sldId id="1426" r:id="rId48"/>
    <p:sldId id="1427" r:id="rId49"/>
    <p:sldId id="1428" r:id="rId50"/>
    <p:sldId id="1431" r:id="rId51"/>
    <p:sldId id="1432" r:id="rId52"/>
    <p:sldId id="1430" r:id="rId53"/>
    <p:sldId id="1434" r:id="rId54"/>
    <p:sldId id="828" r:id="rId55"/>
    <p:sldId id="297" r:id="rId56"/>
  </p:sldIdLst>
  <p:sldSz cx="12192000" cy="6858000"/>
  <p:notesSz cx="6858000" cy="9144000"/>
  <p:custDataLst>
    <p:tags r:id="rId5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11">
          <p15:clr>
            <a:srgbClr val="A4A3A4"/>
          </p15:clr>
        </p15:guide>
        <p15:guide id="2" pos="3853">
          <p15:clr>
            <a:srgbClr val="A4A3A4"/>
          </p15:clr>
        </p15:guide>
      </p15:sldGuideLst>
    </p:ext>
    <p:ext uri="{505F2C04-C923-438B-8C0F-E0CD2BADF298}">
      <wppc:fontMiss xmlns="" xmlns:wppc="http://www.wps.cn/officeDocument/PresentationCustomData" type="true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80" d="100"/>
          <a:sy n="80" d="100"/>
        </p:scale>
        <p:origin x="60" y="284"/>
      </p:cViewPr>
      <p:guideLst>
        <p:guide orient="horz" pos="2211"/>
        <p:guide pos="3853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91" d="100"/>
        <a:sy n="91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gs" Target="tags/tag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4F67BC-BC70-47E3-9920-B32EAADB9F16}" type="datetimeFigureOut">
              <a:rPr lang="zh-CN" altLang="en-US" smtClean="0"/>
              <a:t>2022/5/11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E38958-0A5F-41DA-A109-3DA1F62D05D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E38958-0A5F-41DA-A109-3DA1F62D05D6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E38958-0A5F-41DA-A109-3DA1F62D05D6}" type="slidenum">
              <a:rPr lang="zh-CN" altLang="en-US" smtClean="0"/>
              <a:t>55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E38958-0A5F-41DA-A109-3DA1F62D05D6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E38958-0A5F-41DA-A109-3DA1F62D05D6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E38958-0A5F-41DA-A109-3DA1F62D05D6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47019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E38958-0A5F-41DA-A109-3DA1F62D05D6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2010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E38958-0A5F-41DA-A109-3DA1F62D05D6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18654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E38958-0A5F-41DA-A109-3DA1F62D05D6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02691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326640" y="0"/>
            <a:ext cx="9779861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 userDrawn="1"/>
        </p:nvGrpSpPr>
        <p:grpSpPr>
          <a:xfrm>
            <a:off x="323215" y="183053"/>
            <a:ext cx="579120" cy="528320"/>
            <a:chOff x="3667760" y="203200"/>
            <a:chExt cx="579120" cy="528320"/>
          </a:xfrm>
        </p:grpSpPr>
        <p:sp>
          <p:nvSpPr>
            <p:cNvPr id="4" name="矩形 3"/>
            <p:cNvSpPr/>
            <p:nvPr/>
          </p:nvSpPr>
          <p:spPr>
            <a:xfrm>
              <a:off x="3667760" y="203200"/>
              <a:ext cx="447040" cy="447040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矩形 4"/>
            <p:cNvSpPr/>
            <p:nvPr/>
          </p:nvSpPr>
          <p:spPr>
            <a:xfrm>
              <a:off x="3830320" y="314960"/>
              <a:ext cx="416560" cy="416560"/>
            </a:xfrm>
            <a:prstGeom prst="rect">
              <a:avLst/>
            </a:pr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" name="文本框 10"/>
          <p:cNvSpPr txBox="1"/>
          <p:nvPr userDrawn="1"/>
        </p:nvSpPr>
        <p:spPr>
          <a:xfrm>
            <a:off x="1995805" y="1332230"/>
            <a:ext cx="9892665" cy="5525770"/>
          </a:xfrm>
          <a:prstGeom prst="rect">
            <a:avLst/>
          </a:prstGeom>
          <a:noFill/>
        </p:spPr>
        <p:txBody>
          <a:bodyPr wrap="square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42950" indent="-742950" algn="l" eaLnBrk="1" hangingPunct="1">
              <a:buFont typeface="Wingdings" panose="05000000000000000000" charset="0"/>
              <a:buChar char="Ø"/>
              <a:defRPr/>
            </a:pPr>
            <a:r>
              <a:rPr lang="zh-CN" altLang="en-US" sz="4400" b="1" dirty="0">
                <a:solidFill>
                  <a:schemeClr val="bg1"/>
                </a:solidFill>
                <a:sym typeface="+mn-ea"/>
              </a:rPr>
              <a:t>了解中文信息处理领域的主要工作内容。</a:t>
            </a:r>
          </a:p>
          <a:p>
            <a:pPr marL="1200150" lvl="1" indent="-742950" algn="l" eaLnBrk="1" hangingPunct="1">
              <a:buFont typeface="Wingdings" panose="05000000000000000000" charset="0"/>
              <a:buChar char="Ø"/>
              <a:defRPr/>
            </a:pPr>
            <a:r>
              <a:rPr lang="en-US" altLang="zh-CN" sz="3600" b="1" dirty="0">
                <a:solidFill>
                  <a:schemeClr val="bg1"/>
                </a:solidFill>
                <a:sym typeface="+mn-ea"/>
              </a:rPr>
              <a:t>1</a:t>
            </a:r>
          </a:p>
          <a:p>
            <a:pPr marL="1200150" lvl="1" indent="-742950" algn="l" eaLnBrk="1" hangingPunct="1">
              <a:buFont typeface="Wingdings" panose="05000000000000000000" charset="0"/>
              <a:buChar char="Ø"/>
              <a:defRPr/>
            </a:pPr>
            <a:r>
              <a:rPr lang="en-US" altLang="zh-CN" sz="3600" b="1" dirty="0">
                <a:solidFill>
                  <a:schemeClr val="bg1"/>
                </a:solidFill>
                <a:sym typeface="+mn-ea"/>
              </a:rPr>
              <a:t>2</a:t>
            </a:r>
          </a:p>
          <a:p>
            <a:pPr marL="1200150" lvl="1" indent="-742950" algn="l" eaLnBrk="1" hangingPunct="1">
              <a:buFont typeface="Wingdings" panose="05000000000000000000" charset="0"/>
              <a:buChar char="Ø"/>
              <a:defRPr/>
            </a:pPr>
            <a:r>
              <a:rPr lang="en-US" altLang="zh-CN" sz="3600" b="1" dirty="0">
                <a:solidFill>
                  <a:schemeClr val="bg1"/>
                </a:solidFill>
                <a:sym typeface="+mn-ea"/>
              </a:rPr>
              <a:t>3</a:t>
            </a:r>
            <a:endParaRPr lang="zh-CN" altLang="en-US" sz="3600" b="1" dirty="0">
              <a:solidFill>
                <a:schemeClr val="bg1"/>
              </a:solidFill>
            </a:endParaRPr>
          </a:p>
          <a:p>
            <a:pPr marL="742950" indent="-742950" algn="l" eaLnBrk="1" hangingPunct="1">
              <a:buFont typeface="Wingdings" panose="05000000000000000000" charset="0"/>
              <a:buChar char="Ø"/>
              <a:defRPr/>
            </a:pPr>
            <a:r>
              <a:rPr lang="zh-CN" altLang="en-US" sz="4400" b="1" dirty="0">
                <a:solidFill>
                  <a:schemeClr val="bg1"/>
                </a:solidFill>
                <a:sym typeface="+mn-ea"/>
              </a:rPr>
              <a:t>了解中文信息处理的基础原理。</a:t>
            </a:r>
            <a:endParaRPr lang="zh-CN" altLang="en-US" sz="4400" b="1" dirty="0">
              <a:solidFill>
                <a:schemeClr val="bg1"/>
              </a:solidFill>
            </a:endParaRPr>
          </a:p>
          <a:p>
            <a:pPr marL="742950" indent="-742950" algn="l" eaLnBrk="1" hangingPunct="1">
              <a:buFont typeface="Wingdings" panose="05000000000000000000" charset="0"/>
              <a:buChar char="Ø"/>
              <a:defRPr/>
            </a:pPr>
            <a:r>
              <a:rPr lang="zh-CN" altLang="en-US" sz="4400" b="1" dirty="0">
                <a:solidFill>
                  <a:schemeClr val="bg1"/>
                </a:solidFill>
                <a:sym typeface="+mn-ea"/>
              </a:rPr>
              <a:t>熟悉一些中文信息处理工具和语料库。</a:t>
            </a:r>
            <a:endParaRPr lang="zh-CN" altLang="en-US" sz="4400" b="1" dirty="0">
              <a:solidFill>
                <a:schemeClr val="bg1"/>
              </a:solidFill>
            </a:endParaRPr>
          </a:p>
          <a:p>
            <a:pPr marL="742950" indent="-742950" algn="l" eaLnBrk="1" hangingPunct="1">
              <a:buFont typeface="Wingdings" panose="05000000000000000000" charset="0"/>
              <a:buChar char="Ø"/>
              <a:defRPr/>
            </a:pPr>
            <a:r>
              <a:rPr lang="zh-CN" altLang="en-US" sz="4400" b="1" dirty="0">
                <a:solidFill>
                  <a:schemeClr val="bg1"/>
                </a:solidFill>
                <a:sym typeface="+mn-ea"/>
              </a:rPr>
              <a:t>掌握中文信息处理的一些基础操作。</a:t>
            </a:r>
            <a:endParaRPr lang="zh-CN" altLang="en-US" sz="4400" b="1" dirty="0">
              <a:solidFill>
                <a:schemeClr val="bg1"/>
              </a:solidFill>
              <a:cs typeface="+mn-ea"/>
              <a:sym typeface="+mn-ea"/>
            </a:endParaRPr>
          </a:p>
        </p:txBody>
      </p:sp>
      <p:sp>
        <p:nvSpPr>
          <p:cNvPr id="6" name="矩形 5"/>
          <p:cNvSpPr/>
          <p:nvPr userDrawn="1"/>
        </p:nvSpPr>
        <p:spPr>
          <a:xfrm>
            <a:off x="-697865" y="3227705"/>
            <a:ext cx="8775065" cy="3370580"/>
          </a:xfrm>
          <a:prstGeom prst="rect">
            <a:avLst/>
          </a:prstGeom>
          <a:solidFill>
            <a:schemeClr val="lt1">
              <a:alpha val="38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00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3.png"/><Relationship Id="rId4" Type="http://schemas.openxmlformats.org/officeDocument/2006/relationships/oleObject" Target="../embeddings/oleObject1.bin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190500" y="3652520"/>
            <a:ext cx="956945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zh-CN" altLang="en-US" sz="6000" b="1" spc="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第九讲 </a:t>
            </a:r>
          </a:p>
          <a:p>
            <a:pPr algn="ctr">
              <a:defRPr/>
            </a:pPr>
            <a:r>
              <a:rPr lang="zh-CN" altLang="en-US" sz="6000" b="1" spc="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语音信号的频域参数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-18415" y="580390"/>
            <a:ext cx="7758430" cy="1445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sz="8800" b="1" dirty="0">
                <a:solidFill>
                  <a:schemeClr val="bg1"/>
                </a:solidFill>
                <a:latin typeface="+mn-ea"/>
              </a:rPr>
              <a:t>中文信息处理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540000" y="419735"/>
            <a:ext cx="504000" cy="504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360000" y="282575"/>
            <a:ext cx="504000" cy="504000"/>
          </a:xfrm>
          <a:prstGeom prst="rect">
            <a:avLst/>
          </a:prstGeom>
          <a:solidFill>
            <a:schemeClr val="bg1">
              <a:alpha val="0"/>
            </a:schemeClr>
          </a:solidFill>
          <a:ln w="12700" cmpd="sng">
            <a:solidFill>
              <a:schemeClr val="bg1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949325" y="2479675"/>
            <a:ext cx="2490903" cy="1898015"/>
            <a:chOff x="676275" y="1709058"/>
            <a:chExt cx="1589938" cy="1105719"/>
          </a:xfrm>
        </p:grpSpPr>
        <p:sp>
          <p:nvSpPr>
            <p:cNvPr id="3" name="对角圆角矩形 1"/>
            <p:cNvSpPr/>
            <p:nvPr/>
          </p:nvSpPr>
          <p:spPr>
            <a:xfrm>
              <a:off x="676275" y="1709058"/>
              <a:ext cx="1543050" cy="1105719"/>
            </a:xfrm>
            <a:prstGeom prst="round2DiagRect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sz="200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4" name="文本框 10"/>
            <p:cNvSpPr txBox="1"/>
            <p:nvPr/>
          </p:nvSpPr>
          <p:spPr>
            <a:xfrm>
              <a:off x="736706" y="2068059"/>
              <a:ext cx="1529507" cy="253916"/>
            </a:xfrm>
            <a:prstGeom prst="rect">
              <a:avLst/>
            </a:prstGeom>
            <a:noFill/>
          </p:spPr>
          <p:txBody>
            <a:bodyPr wrap="none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3600" b="1" dirty="0">
                  <a:solidFill>
                    <a:schemeClr val="bg1"/>
                  </a:solidFill>
                  <a:cs typeface="+mn-ea"/>
                  <a:sym typeface="+mn-lt"/>
                </a:rPr>
                <a:t>二维频谱</a:t>
              </a:r>
              <a:endParaRPr lang="en-US" altLang="zh-CN" sz="36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5" name="矩形 4"/>
          <p:cNvSpPr/>
          <p:nvPr/>
        </p:nvSpPr>
        <p:spPr>
          <a:xfrm>
            <a:off x="3796665" y="283210"/>
            <a:ext cx="8056245" cy="6308725"/>
          </a:xfrm>
          <a:prstGeom prst="rect">
            <a:avLst/>
          </a:prstGeom>
          <a:solidFill>
            <a:schemeClr val="bg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28600" lvl="1" indent="0">
              <a:buNone/>
            </a:pPr>
            <a:endParaRPr lang="zh-CN" altLang="en-US"/>
          </a:p>
        </p:txBody>
      </p:sp>
      <p:sp>
        <p:nvSpPr>
          <p:cNvPr id="9" name="内容占位符 2"/>
          <p:cNvSpPr>
            <a:spLocks noGrp="1"/>
          </p:cNvSpPr>
          <p:nvPr/>
        </p:nvSpPr>
        <p:spPr>
          <a:xfrm>
            <a:off x="4375785" y="419735"/>
            <a:ext cx="7476490" cy="6075045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571500" indent="-5715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Ø"/>
              <a:defRPr sz="44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Ø"/>
              <a:defRPr sz="32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Ø"/>
              <a:defRPr sz="32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714500" indent="-3429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Ø"/>
              <a:defRPr sz="36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None/>
              <a:defRPr sz="36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Courier New" panose="02070309020205020404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Courier New" panose="02070309020205020404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9pPr>
          </a:lstStyle>
          <a:p>
            <a:pPr marL="0" indent="0">
              <a:buFont typeface="+mj-lt"/>
              <a:buNone/>
            </a:pP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921442" y="390842"/>
            <a:ext cx="7806690" cy="607568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28600" indent="-457200">
              <a:buFont typeface="Wingdings" panose="05000000000000000000" pitchFamily="2" charset="2"/>
              <a:buChar char="Ø"/>
            </a:pPr>
            <a:r>
              <a:rPr lang="en-US" altLang="zh-CN" sz="3200" b="1" dirty="0" err="1">
                <a:solidFill>
                  <a:schemeClr val="bg1"/>
                </a:solidFill>
              </a:rPr>
              <a:t>FFT</a:t>
            </a:r>
            <a:r>
              <a:rPr lang="zh-CN" altLang="en-US" sz="3200" b="1" dirty="0">
                <a:solidFill>
                  <a:schemeClr val="bg1"/>
                </a:solidFill>
              </a:rPr>
              <a:t>与二维频谱</a:t>
            </a:r>
            <a:endParaRPr lang="en-US" altLang="zh-CN" sz="3200" b="1" dirty="0">
              <a:solidFill>
                <a:schemeClr val="bg1"/>
              </a:solidFill>
            </a:endParaRPr>
          </a:p>
          <a:p>
            <a:pPr marL="685800" lvl="1" indent="-457200">
              <a:buFont typeface="Wingdings" panose="05000000000000000000" pitchFamily="2" charset="2"/>
              <a:buChar char="Ø"/>
            </a:pPr>
            <a:r>
              <a:rPr lang="zh-CN" altLang="en-US" sz="2800" b="1" dirty="0">
                <a:solidFill>
                  <a:schemeClr val="bg1"/>
                </a:solidFill>
              </a:rPr>
              <a:t>技术路线图</a:t>
            </a:r>
            <a:endParaRPr lang="en-US" altLang="zh-CN" sz="2800" b="1" dirty="0">
              <a:solidFill>
                <a:schemeClr val="bg1"/>
              </a:solidFill>
            </a:endParaRPr>
          </a:p>
        </p:txBody>
      </p:sp>
      <p:sp>
        <p:nvSpPr>
          <p:cNvPr id="12" name="右箭头 9">
            <a:extLst>
              <a:ext uri="{FF2B5EF4-FFF2-40B4-BE49-F238E27FC236}">
                <a16:creationId xmlns:a16="http://schemas.microsoft.com/office/drawing/2014/main" id="{7B667E50-D3F0-46CC-9779-93DD81163E1C}"/>
              </a:ext>
            </a:extLst>
          </p:cNvPr>
          <p:cNvSpPr/>
          <p:nvPr/>
        </p:nvSpPr>
        <p:spPr>
          <a:xfrm>
            <a:off x="3796665" y="2560871"/>
            <a:ext cx="1099457" cy="402771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0F8F8D85-40B8-4ABE-B5A9-7C6FED265463}"/>
              </a:ext>
            </a:extLst>
          </p:cNvPr>
          <p:cNvSpPr/>
          <p:nvPr/>
        </p:nvSpPr>
        <p:spPr>
          <a:xfrm>
            <a:off x="5081179" y="2245186"/>
            <a:ext cx="1262743" cy="10668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000" b="1" dirty="0"/>
              <a:t>加窗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DD2A18E7-DF2D-4F11-8C35-C6C4EEB8CD66}"/>
              </a:ext>
            </a:extLst>
          </p:cNvPr>
          <p:cNvSpPr/>
          <p:nvPr/>
        </p:nvSpPr>
        <p:spPr>
          <a:xfrm>
            <a:off x="7802617" y="2245186"/>
            <a:ext cx="1262743" cy="10668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000" b="1" dirty="0" err="1"/>
              <a:t>FFT</a:t>
            </a:r>
            <a:endParaRPr lang="zh-CN" altLang="en-US" sz="2000" b="1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FBFB9D98-BEED-4AD5-B796-0BE03C87F1DE}"/>
              </a:ext>
            </a:extLst>
          </p:cNvPr>
          <p:cNvSpPr/>
          <p:nvPr/>
        </p:nvSpPr>
        <p:spPr>
          <a:xfrm>
            <a:off x="10524056" y="2179872"/>
            <a:ext cx="1262743" cy="10668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000" b="1" dirty="0"/>
              <a:t>取绝对值</a:t>
            </a:r>
          </a:p>
        </p:txBody>
      </p:sp>
      <p:sp>
        <p:nvSpPr>
          <p:cNvPr id="16" name="右箭头 18">
            <a:extLst>
              <a:ext uri="{FF2B5EF4-FFF2-40B4-BE49-F238E27FC236}">
                <a16:creationId xmlns:a16="http://schemas.microsoft.com/office/drawing/2014/main" id="{B3DF9BBC-3534-42A6-A224-0958D6F4DFE8}"/>
              </a:ext>
            </a:extLst>
          </p:cNvPr>
          <p:cNvSpPr/>
          <p:nvPr/>
        </p:nvSpPr>
        <p:spPr>
          <a:xfrm>
            <a:off x="6491971" y="2549986"/>
            <a:ext cx="1099457" cy="402771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右箭头 19">
            <a:extLst>
              <a:ext uri="{FF2B5EF4-FFF2-40B4-BE49-F238E27FC236}">
                <a16:creationId xmlns:a16="http://schemas.microsoft.com/office/drawing/2014/main" id="{D00126FA-6AA8-468E-8E9A-3C334105E8D3}"/>
              </a:ext>
            </a:extLst>
          </p:cNvPr>
          <p:cNvSpPr/>
          <p:nvPr/>
        </p:nvSpPr>
        <p:spPr>
          <a:xfrm>
            <a:off x="9222120" y="2560871"/>
            <a:ext cx="1099457" cy="402771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直角上箭头 21">
            <a:extLst>
              <a:ext uri="{FF2B5EF4-FFF2-40B4-BE49-F238E27FC236}">
                <a16:creationId xmlns:a16="http://schemas.microsoft.com/office/drawing/2014/main" id="{1FB8074D-221F-4CE5-A41E-24B573480D8E}"/>
              </a:ext>
            </a:extLst>
          </p:cNvPr>
          <p:cNvSpPr/>
          <p:nvPr/>
        </p:nvSpPr>
        <p:spPr>
          <a:xfrm rot="16200000" flipH="1">
            <a:off x="9631407" y="3752858"/>
            <a:ext cx="1692728" cy="887185"/>
          </a:xfrm>
          <a:prstGeom prst="bentUp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4832A353-CDA7-4A54-86EF-F5D3208295D3}"/>
              </a:ext>
            </a:extLst>
          </p:cNvPr>
          <p:cNvSpPr/>
          <p:nvPr/>
        </p:nvSpPr>
        <p:spPr>
          <a:xfrm>
            <a:off x="8466656" y="4248157"/>
            <a:ext cx="1262743" cy="10668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000" b="1" dirty="0"/>
              <a:t>取对数</a:t>
            </a:r>
          </a:p>
        </p:txBody>
      </p:sp>
      <p:sp>
        <p:nvSpPr>
          <p:cNvPr id="20" name="右箭头 9">
            <a:extLst>
              <a:ext uri="{FF2B5EF4-FFF2-40B4-BE49-F238E27FC236}">
                <a16:creationId xmlns:a16="http://schemas.microsoft.com/office/drawing/2014/main" id="{1D75095F-24F6-4ADB-BC3E-08D74E1E7CF3}"/>
              </a:ext>
            </a:extLst>
          </p:cNvPr>
          <p:cNvSpPr/>
          <p:nvPr/>
        </p:nvSpPr>
        <p:spPr>
          <a:xfrm rot="10800000">
            <a:off x="7188980" y="4663178"/>
            <a:ext cx="1099457" cy="402771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7AC1E0B-C8F9-475E-A100-F32D3D270A96}"/>
              </a:ext>
            </a:extLst>
          </p:cNvPr>
          <p:cNvSpPr txBox="1"/>
          <p:nvPr/>
        </p:nvSpPr>
        <p:spPr>
          <a:xfrm>
            <a:off x="3982675" y="2250792"/>
            <a:ext cx="808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</a:rPr>
              <a:t>输入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20F3304B-76EF-47D6-9023-C40DF18A343F}"/>
              </a:ext>
            </a:extLst>
          </p:cNvPr>
          <p:cNvSpPr txBox="1"/>
          <p:nvPr/>
        </p:nvSpPr>
        <p:spPr>
          <a:xfrm>
            <a:off x="7483950" y="4377690"/>
            <a:ext cx="808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</a:rPr>
              <a:t>输出</a:t>
            </a:r>
          </a:p>
        </p:txBody>
      </p:sp>
    </p:spTree>
    <p:extLst>
      <p:ext uri="{BB962C8B-B14F-4D97-AF65-F5344CB8AC3E}">
        <p14:creationId xmlns:p14="http://schemas.microsoft.com/office/powerpoint/2010/main" val="39289622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540000" y="419735"/>
            <a:ext cx="504000" cy="504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360000" y="282575"/>
            <a:ext cx="504000" cy="504000"/>
          </a:xfrm>
          <a:prstGeom prst="rect">
            <a:avLst/>
          </a:prstGeom>
          <a:solidFill>
            <a:schemeClr val="bg1">
              <a:alpha val="0"/>
            </a:schemeClr>
          </a:solidFill>
          <a:ln w="12700" cmpd="sng">
            <a:solidFill>
              <a:schemeClr val="bg1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949325" y="2479675"/>
            <a:ext cx="2490903" cy="1898015"/>
            <a:chOff x="676275" y="1709058"/>
            <a:chExt cx="1589938" cy="1105719"/>
          </a:xfrm>
        </p:grpSpPr>
        <p:sp>
          <p:nvSpPr>
            <p:cNvPr id="3" name="对角圆角矩形 1"/>
            <p:cNvSpPr/>
            <p:nvPr/>
          </p:nvSpPr>
          <p:spPr>
            <a:xfrm>
              <a:off x="676275" y="1709058"/>
              <a:ext cx="1543050" cy="1105719"/>
            </a:xfrm>
            <a:prstGeom prst="round2DiagRect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sz="200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4" name="文本框 10"/>
            <p:cNvSpPr txBox="1"/>
            <p:nvPr/>
          </p:nvSpPr>
          <p:spPr>
            <a:xfrm>
              <a:off x="736706" y="2068059"/>
              <a:ext cx="1529507" cy="253916"/>
            </a:xfrm>
            <a:prstGeom prst="rect">
              <a:avLst/>
            </a:prstGeom>
            <a:noFill/>
          </p:spPr>
          <p:txBody>
            <a:bodyPr wrap="none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3600" b="1" dirty="0">
                  <a:solidFill>
                    <a:schemeClr val="bg1"/>
                  </a:solidFill>
                  <a:cs typeface="+mn-ea"/>
                  <a:sym typeface="+mn-lt"/>
                </a:rPr>
                <a:t>二维频谱</a:t>
              </a:r>
              <a:endParaRPr lang="en-US" altLang="zh-CN" sz="36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5" name="矩形 4"/>
          <p:cNvSpPr/>
          <p:nvPr/>
        </p:nvSpPr>
        <p:spPr>
          <a:xfrm>
            <a:off x="3893820" y="0"/>
            <a:ext cx="8298180" cy="6972300"/>
          </a:xfrm>
          <a:prstGeom prst="rect">
            <a:avLst/>
          </a:prstGeom>
          <a:solidFill>
            <a:schemeClr val="bg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28600" lvl="1" indent="0">
              <a:buNone/>
            </a:pPr>
            <a:endParaRPr lang="zh-CN" altLang="en-US"/>
          </a:p>
        </p:txBody>
      </p:sp>
      <p:sp>
        <p:nvSpPr>
          <p:cNvPr id="9" name="内容占位符 2"/>
          <p:cNvSpPr>
            <a:spLocks noGrp="1"/>
          </p:cNvSpPr>
          <p:nvPr/>
        </p:nvSpPr>
        <p:spPr>
          <a:xfrm>
            <a:off x="4375785" y="419735"/>
            <a:ext cx="7476490" cy="6075045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571500" indent="-5715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Ø"/>
              <a:defRPr sz="44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Ø"/>
              <a:defRPr sz="32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Ø"/>
              <a:defRPr sz="32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714500" indent="-3429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Ø"/>
              <a:defRPr sz="36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None/>
              <a:defRPr sz="36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Courier New" panose="02070309020205020404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Courier New" panose="02070309020205020404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9pPr>
          </a:lstStyle>
          <a:p>
            <a:pPr marL="0" indent="0">
              <a:buFont typeface="+mj-lt"/>
              <a:buNone/>
            </a:pP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967278" y="58077"/>
            <a:ext cx="8224722" cy="36485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28600" indent="-457200">
              <a:buFont typeface="Wingdings" panose="05000000000000000000" pitchFamily="2" charset="2"/>
              <a:buChar char="Ø"/>
            </a:pPr>
            <a:r>
              <a:rPr lang="en-US" altLang="zh-CN" sz="3200" b="1" dirty="0" err="1">
                <a:solidFill>
                  <a:schemeClr val="bg1"/>
                </a:solidFill>
              </a:rPr>
              <a:t>FFT</a:t>
            </a:r>
            <a:r>
              <a:rPr lang="zh-CN" altLang="en-US" sz="3200" b="1" dirty="0">
                <a:solidFill>
                  <a:schemeClr val="bg1"/>
                </a:solidFill>
              </a:rPr>
              <a:t>与二维频谱</a:t>
            </a:r>
            <a:endParaRPr lang="en-US" altLang="zh-CN" sz="3200" b="1" dirty="0">
              <a:solidFill>
                <a:schemeClr val="bg1"/>
              </a:solidFill>
            </a:endParaRPr>
          </a:p>
          <a:p>
            <a:pPr marL="685800" lvl="1" indent="-457200">
              <a:buFont typeface="Wingdings" panose="05000000000000000000" pitchFamily="2" charset="2"/>
              <a:buChar char="Ø"/>
            </a:pPr>
            <a:r>
              <a:rPr lang="zh-CN" altLang="en-US" sz="2800" b="1" dirty="0">
                <a:solidFill>
                  <a:schemeClr val="bg1"/>
                </a:solidFill>
              </a:rPr>
              <a:t>窗函数的作用</a:t>
            </a:r>
            <a:endParaRPr lang="en-US" altLang="zh-CN" sz="2800" b="1" dirty="0">
              <a:solidFill>
                <a:schemeClr val="bg1"/>
              </a:solidFill>
            </a:endParaRPr>
          </a:p>
          <a:p>
            <a:pPr marL="1143000" lvl="2" indent="-457200">
              <a:buFont typeface="Wingdings" panose="05000000000000000000" pitchFamily="2" charset="2"/>
              <a:buChar char="Ø"/>
            </a:pPr>
            <a:r>
              <a:rPr lang="zh-CN" altLang="en-US" sz="2000" b="1" dirty="0">
                <a:solidFill>
                  <a:schemeClr val="bg1"/>
                </a:solidFill>
              </a:rPr>
              <a:t>如果采用原始数据，相当于采用了矩形框，它在语音分析时会使基音的相邻谐波之间的干扰比较严重。所以</a:t>
            </a:r>
            <a:r>
              <a:rPr lang="zh-CN" altLang="en-US" sz="2000" b="1" dirty="0">
                <a:solidFill>
                  <a:schemeClr val="bg1"/>
                </a:solidFill>
                <a:sym typeface="+mn-ea"/>
              </a:rPr>
              <a:t>短时语音信号一般要加非矩形窗。 （张雪英</a:t>
            </a:r>
            <a:r>
              <a:rPr lang="en-US" altLang="zh-CN" sz="2000" b="1" dirty="0">
                <a:solidFill>
                  <a:schemeClr val="bg1"/>
                </a:solidFill>
                <a:sym typeface="+mn-ea"/>
              </a:rPr>
              <a:t>2016</a:t>
            </a:r>
            <a:r>
              <a:rPr lang="zh-CN" altLang="en-US" sz="2000" b="1" dirty="0">
                <a:solidFill>
                  <a:schemeClr val="bg1"/>
                </a:solidFill>
                <a:sym typeface="+mn-ea"/>
              </a:rPr>
              <a:t>，</a:t>
            </a:r>
            <a:r>
              <a:rPr lang="en-US" altLang="zh-CN" sz="2000" b="1" dirty="0">
                <a:solidFill>
                  <a:schemeClr val="bg1"/>
                </a:solidFill>
                <a:sym typeface="+mn-ea"/>
              </a:rPr>
              <a:t>62-63</a:t>
            </a:r>
            <a:r>
              <a:rPr lang="zh-CN" altLang="en-US" sz="2000" b="1" dirty="0">
                <a:solidFill>
                  <a:schemeClr val="bg1"/>
                </a:solidFill>
                <a:sym typeface="+mn-ea"/>
              </a:rPr>
              <a:t>）、鲍怀翘等（</a:t>
            </a:r>
            <a:r>
              <a:rPr lang="en-US" altLang="zh-CN" sz="2000" b="1" dirty="0">
                <a:solidFill>
                  <a:schemeClr val="bg1"/>
                </a:solidFill>
                <a:sym typeface="+mn-ea"/>
              </a:rPr>
              <a:t>2014,343</a:t>
            </a:r>
            <a:r>
              <a:rPr lang="zh-CN" altLang="en-US" sz="2000" b="1" dirty="0">
                <a:solidFill>
                  <a:schemeClr val="bg1"/>
                </a:solidFill>
                <a:sym typeface="+mn-ea"/>
              </a:rPr>
              <a:t>）</a:t>
            </a:r>
            <a:endParaRPr lang="en-US" altLang="zh-CN" sz="2000" b="1" dirty="0">
              <a:solidFill>
                <a:schemeClr val="bg1"/>
              </a:solidFill>
              <a:sym typeface="+mn-ea"/>
            </a:endParaRPr>
          </a:p>
          <a:p>
            <a:pPr marL="1143000" lvl="2" indent="-457200">
              <a:buFont typeface="Wingdings" panose="05000000000000000000" pitchFamily="2" charset="2"/>
              <a:buChar char="Ø"/>
            </a:pPr>
            <a:r>
              <a:rPr lang="zh-CN" altLang="en-US" sz="2000" b="1" dirty="0">
                <a:solidFill>
                  <a:schemeClr val="bg1"/>
                </a:solidFill>
                <a:sym typeface="+mn-ea"/>
              </a:rPr>
              <a:t>窗其实就是一种滤波器。</a:t>
            </a:r>
            <a:endParaRPr lang="en-US" altLang="zh-CN" sz="2000" b="1" dirty="0">
              <a:solidFill>
                <a:schemeClr val="bg1"/>
              </a:solidFill>
              <a:sym typeface="+mn-ea"/>
            </a:endParaRPr>
          </a:p>
          <a:p>
            <a:pPr marL="1600200" lvl="3" indent="-457200">
              <a:buFont typeface="Wingdings" panose="05000000000000000000" pitchFamily="2" charset="2"/>
              <a:buChar char="Ø"/>
            </a:pPr>
            <a:endParaRPr lang="en-US" altLang="zh-CN" sz="2400" b="1" dirty="0">
              <a:solidFill>
                <a:schemeClr val="bg1"/>
              </a:solidFill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AD918C98-C5DF-4B1D-BB35-90F0194AFC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6296" y="2589251"/>
            <a:ext cx="7089651" cy="4189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5830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540000" y="419735"/>
            <a:ext cx="504000" cy="504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360000" y="282575"/>
            <a:ext cx="504000" cy="504000"/>
          </a:xfrm>
          <a:prstGeom prst="rect">
            <a:avLst/>
          </a:prstGeom>
          <a:solidFill>
            <a:schemeClr val="bg1">
              <a:alpha val="0"/>
            </a:schemeClr>
          </a:solidFill>
          <a:ln w="12700" cmpd="sng">
            <a:solidFill>
              <a:schemeClr val="bg1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949325" y="2479675"/>
            <a:ext cx="2490903" cy="1898015"/>
            <a:chOff x="676275" y="1709058"/>
            <a:chExt cx="1589938" cy="1105719"/>
          </a:xfrm>
        </p:grpSpPr>
        <p:sp>
          <p:nvSpPr>
            <p:cNvPr id="3" name="对角圆角矩形 1"/>
            <p:cNvSpPr/>
            <p:nvPr/>
          </p:nvSpPr>
          <p:spPr>
            <a:xfrm>
              <a:off x="676275" y="1709058"/>
              <a:ext cx="1543050" cy="1105719"/>
            </a:xfrm>
            <a:prstGeom prst="round2DiagRect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sz="200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4" name="文本框 10"/>
            <p:cNvSpPr txBox="1"/>
            <p:nvPr/>
          </p:nvSpPr>
          <p:spPr>
            <a:xfrm>
              <a:off x="736706" y="2068059"/>
              <a:ext cx="1529507" cy="253916"/>
            </a:xfrm>
            <a:prstGeom prst="rect">
              <a:avLst/>
            </a:prstGeom>
            <a:noFill/>
          </p:spPr>
          <p:txBody>
            <a:bodyPr wrap="none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3600" b="1" dirty="0">
                  <a:solidFill>
                    <a:schemeClr val="bg1"/>
                  </a:solidFill>
                  <a:cs typeface="+mn-ea"/>
                  <a:sym typeface="+mn-lt"/>
                </a:rPr>
                <a:t>二维频谱</a:t>
              </a:r>
              <a:endParaRPr lang="en-US" altLang="zh-CN" sz="36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5" name="矩形 4"/>
          <p:cNvSpPr/>
          <p:nvPr/>
        </p:nvSpPr>
        <p:spPr>
          <a:xfrm>
            <a:off x="3796665" y="283210"/>
            <a:ext cx="8055609" cy="6419669"/>
          </a:xfrm>
          <a:prstGeom prst="rect">
            <a:avLst/>
          </a:prstGeom>
          <a:solidFill>
            <a:schemeClr val="bg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28600" lvl="1" indent="0">
              <a:buNone/>
            </a:pPr>
            <a:endParaRPr lang="zh-CN" altLang="en-US"/>
          </a:p>
        </p:txBody>
      </p:sp>
      <p:sp>
        <p:nvSpPr>
          <p:cNvPr id="9" name="内容占位符 2"/>
          <p:cNvSpPr>
            <a:spLocks noGrp="1"/>
          </p:cNvSpPr>
          <p:nvPr/>
        </p:nvSpPr>
        <p:spPr>
          <a:xfrm>
            <a:off x="4375785" y="419735"/>
            <a:ext cx="7476490" cy="6075045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571500" indent="-5715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Ø"/>
              <a:defRPr sz="44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Ø"/>
              <a:defRPr sz="32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Ø"/>
              <a:defRPr sz="32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714500" indent="-3429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Ø"/>
              <a:defRPr sz="36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None/>
              <a:defRPr sz="36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Courier New" panose="02070309020205020404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Courier New" panose="02070309020205020404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9pPr>
          </a:lstStyle>
          <a:p>
            <a:pPr marL="0" indent="0">
              <a:buFont typeface="+mj-lt"/>
              <a:buNone/>
            </a:pP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893819" y="419735"/>
            <a:ext cx="7958455" cy="542589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28600" indent="-457200">
              <a:buFont typeface="Wingdings" panose="05000000000000000000" pitchFamily="2" charset="2"/>
              <a:buChar char="Ø"/>
            </a:pPr>
            <a:r>
              <a:rPr lang="en-US" altLang="zh-CN" sz="3200" b="1" dirty="0" err="1">
                <a:solidFill>
                  <a:schemeClr val="bg1"/>
                </a:solidFill>
              </a:rPr>
              <a:t>FFT</a:t>
            </a:r>
            <a:r>
              <a:rPr lang="zh-CN" altLang="en-US" sz="3200" b="1" dirty="0">
                <a:solidFill>
                  <a:schemeClr val="bg1"/>
                </a:solidFill>
              </a:rPr>
              <a:t>与二维频谱</a:t>
            </a:r>
            <a:endParaRPr lang="en-US" altLang="zh-CN" sz="3200" b="1" dirty="0">
              <a:solidFill>
                <a:schemeClr val="bg1"/>
              </a:solidFill>
            </a:endParaRPr>
          </a:p>
          <a:p>
            <a:pPr marL="1143000" lvl="2" indent="-457200">
              <a:buFont typeface="Wingdings" panose="05000000000000000000" pitchFamily="2" charset="2"/>
              <a:buChar char="Ø"/>
            </a:pPr>
            <a:r>
              <a:rPr lang="en-US" altLang="zh-CN" sz="2800" b="1" dirty="0" err="1">
                <a:solidFill>
                  <a:schemeClr val="bg1"/>
                </a:solidFill>
              </a:rPr>
              <a:t>FFT</a:t>
            </a:r>
            <a:r>
              <a:rPr lang="zh-CN" altLang="en-US" sz="2800" b="1" dirty="0">
                <a:solidFill>
                  <a:schemeClr val="bg1"/>
                </a:solidFill>
              </a:rPr>
              <a:t>出来的结果是虚数，可以计算虚数的模作为振幅，也可以简单将实部作为振幅。</a:t>
            </a:r>
            <a:endParaRPr lang="en-US" altLang="zh-CN" sz="2400" b="1" dirty="0">
              <a:solidFill>
                <a:schemeClr val="bg1"/>
              </a:solidFill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3DE803B2-E63E-4601-A543-D731D10706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9176" y="2166934"/>
            <a:ext cx="5728824" cy="4473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142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540000" y="419735"/>
            <a:ext cx="504000" cy="504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360000" y="282575"/>
            <a:ext cx="504000" cy="504000"/>
          </a:xfrm>
          <a:prstGeom prst="rect">
            <a:avLst/>
          </a:prstGeom>
          <a:solidFill>
            <a:schemeClr val="bg1">
              <a:alpha val="0"/>
            </a:schemeClr>
          </a:solidFill>
          <a:ln w="12700" cmpd="sng">
            <a:solidFill>
              <a:schemeClr val="bg1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949325" y="2479675"/>
            <a:ext cx="2490903" cy="1898015"/>
            <a:chOff x="676275" y="1709058"/>
            <a:chExt cx="1589938" cy="1105719"/>
          </a:xfrm>
        </p:grpSpPr>
        <p:sp>
          <p:nvSpPr>
            <p:cNvPr id="3" name="对角圆角矩形 1"/>
            <p:cNvSpPr/>
            <p:nvPr/>
          </p:nvSpPr>
          <p:spPr>
            <a:xfrm>
              <a:off x="676275" y="1709058"/>
              <a:ext cx="1543050" cy="1105719"/>
            </a:xfrm>
            <a:prstGeom prst="round2DiagRect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sz="200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4" name="文本框 10"/>
            <p:cNvSpPr txBox="1"/>
            <p:nvPr/>
          </p:nvSpPr>
          <p:spPr>
            <a:xfrm>
              <a:off x="736706" y="2068059"/>
              <a:ext cx="1529507" cy="253916"/>
            </a:xfrm>
            <a:prstGeom prst="rect">
              <a:avLst/>
            </a:prstGeom>
            <a:noFill/>
          </p:spPr>
          <p:txBody>
            <a:bodyPr wrap="none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3600" b="1" dirty="0">
                  <a:solidFill>
                    <a:schemeClr val="bg1"/>
                  </a:solidFill>
                  <a:cs typeface="+mn-ea"/>
                  <a:sym typeface="+mn-lt"/>
                </a:rPr>
                <a:t>二维频谱</a:t>
              </a:r>
              <a:endParaRPr lang="en-US" altLang="zh-CN" sz="36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5" name="矩形 4"/>
          <p:cNvSpPr/>
          <p:nvPr/>
        </p:nvSpPr>
        <p:spPr>
          <a:xfrm>
            <a:off x="3796665" y="283210"/>
            <a:ext cx="8056245" cy="6308725"/>
          </a:xfrm>
          <a:prstGeom prst="rect">
            <a:avLst/>
          </a:prstGeom>
          <a:solidFill>
            <a:schemeClr val="bg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28600" lvl="1" indent="0">
              <a:buNone/>
            </a:pPr>
            <a:endParaRPr lang="zh-CN" altLang="en-US"/>
          </a:p>
        </p:txBody>
      </p:sp>
      <p:sp>
        <p:nvSpPr>
          <p:cNvPr id="9" name="内容占位符 2"/>
          <p:cNvSpPr>
            <a:spLocks noGrp="1"/>
          </p:cNvSpPr>
          <p:nvPr/>
        </p:nvSpPr>
        <p:spPr>
          <a:xfrm>
            <a:off x="4375785" y="419735"/>
            <a:ext cx="7476490" cy="6075045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571500" indent="-5715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Ø"/>
              <a:defRPr sz="44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Ø"/>
              <a:defRPr sz="32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Ø"/>
              <a:defRPr sz="32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714500" indent="-3429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Ø"/>
              <a:defRPr sz="36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None/>
              <a:defRPr sz="36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Courier New" panose="02070309020205020404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Courier New" panose="02070309020205020404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9pPr>
          </a:lstStyle>
          <a:p>
            <a:pPr marL="0" indent="0">
              <a:buFont typeface="+mj-lt"/>
              <a:buNone/>
            </a:pP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893820" y="419735"/>
            <a:ext cx="7806690" cy="607568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28600" indent="-457200">
              <a:buFont typeface="Wingdings" panose="05000000000000000000" pitchFamily="2" charset="2"/>
              <a:buChar char="Ø"/>
            </a:pPr>
            <a:r>
              <a:rPr lang="en-US" altLang="zh-CN" sz="3200" b="1" dirty="0" err="1">
                <a:solidFill>
                  <a:schemeClr val="bg1"/>
                </a:solidFill>
              </a:rPr>
              <a:t>FFT</a:t>
            </a:r>
            <a:r>
              <a:rPr lang="zh-CN" altLang="en-US" sz="3200" b="1" dirty="0">
                <a:solidFill>
                  <a:schemeClr val="bg1"/>
                </a:solidFill>
              </a:rPr>
              <a:t>与二维频谱</a:t>
            </a:r>
            <a:endParaRPr lang="en-US" altLang="zh-CN" sz="3200" b="1" dirty="0">
              <a:solidFill>
                <a:schemeClr val="bg1"/>
              </a:solidFill>
            </a:endParaRPr>
          </a:p>
          <a:p>
            <a:pPr marL="1143000" lvl="2" indent="-457200">
              <a:buFont typeface="Wingdings" panose="05000000000000000000" pitchFamily="2" charset="2"/>
              <a:buChar char="Ø"/>
            </a:pPr>
            <a:r>
              <a:rPr lang="zh-CN" altLang="en-US" sz="2800" b="1" dirty="0">
                <a:solidFill>
                  <a:schemeClr val="bg1"/>
                </a:solidFill>
              </a:rPr>
              <a:t>录音并做出二维频谱图</a:t>
            </a:r>
            <a:endParaRPr lang="en-US" altLang="zh-CN" sz="2400" b="1" dirty="0">
              <a:solidFill>
                <a:schemeClr val="bg1"/>
              </a:solidFill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2EB0A7AA-A6CB-4060-BE23-45773CEA94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3386" y="1657350"/>
            <a:ext cx="6231104" cy="4673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4530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540000" y="419735"/>
            <a:ext cx="504000" cy="504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360000" y="282575"/>
            <a:ext cx="504000" cy="504000"/>
          </a:xfrm>
          <a:prstGeom prst="rect">
            <a:avLst/>
          </a:prstGeom>
          <a:solidFill>
            <a:schemeClr val="bg1">
              <a:alpha val="0"/>
            </a:schemeClr>
          </a:solidFill>
          <a:ln w="12700" cmpd="sng">
            <a:solidFill>
              <a:schemeClr val="bg1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949325" y="2479675"/>
            <a:ext cx="2490903" cy="1898015"/>
            <a:chOff x="676275" y="1709058"/>
            <a:chExt cx="1589938" cy="1105719"/>
          </a:xfrm>
        </p:grpSpPr>
        <p:sp>
          <p:nvSpPr>
            <p:cNvPr id="3" name="对角圆角矩形 1"/>
            <p:cNvSpPr/>
            <p:nvPr/>
          </p:nvSpPr>
          <p:spPr>
            <a:xfrm>
              <a:off x="676275" y="1709058"/>
              <a:ext cx="1543050" cy="1105719"/>
            </a:xfrm>
            <a:prstGeom prst="round2DiagRect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sz="200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4" name="文本框 10"/>
            <p:cNvSpPr txBox="1"/>
            <p:nvPr/>
          </p:nvSpPr>
          <p:spPr>
            <a:xfrm>
              <a:off x="736706" y="2068059"/>
              <a:ext cx="1529507" cy="253916"/>
            </a:xfrm>
            <a:prstGeom prst="rect">
              <a:avLst/>
            </a:prstGeom>
            <a:noFill/>
          </p:spPr>
          <p:txBody>
            <a:bodyPr wrap="none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3600" b="1" dirty="0">
                  <a:solidFill>
                    <a:schemeClr val="bg1"/>
                  </a:solidFill>
                  <a:cs typeface="+mn-ea"/>
                  <a:sym typeface="+mn-lt"/>
                </a:rPr>
                <a:t>二维频谱</a:t>
              </a:r>
              <a:endParaRPr lang="en-US" altLang="zh-CN" sz="36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5" name="矩形 4"/>
          <p:cNvSpPr/>
          <p:nvPr/>
        </p:nvSpPr>
        <p:spPr>
          <a:xfrm>
            <a:off x="3796665" y="1555296"/>
            <a:ext cx="8229328" cy="3747407"/>
          </a:xfrm>
          <a:prstGeom prst="rect">
            <a:avLst/>
          </a:prstGeom>
          <a:solidFill>
            <a:schemeClr val="bg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28600" lvl="1" indent="0">
              <a:buNone/>
            </a:pPr>
            <a:endParaRPr lang="zh-CN" altLang="en-US"/>
          </a:p>
        </p:txBody>
      </p:sp>
      <p:sp>
        <p:nvSpPr>
          <p:cNvPr id="9" name="内容占位符 2"/>
          <p:cNvSpPr>
            <a:spLocks noGrp="1"/>
          </p:cNvSpPr>
          <p:nvPr/>
        </p:nvSpPr>
        <p:spPr>
          <a:xfrm>
            <a:off x="4375785" y="419735"/>
            <a:ext cx="7476490" cy="6075045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571500" indent="-5715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Ø"/>
              <a:defRPr sz="44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Ø"/>
              <a:defRPr sz="32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Ø"/>
              <a:defRPr sz="32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714500" indent="-3429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Ø"/>
              <a:defRPr sz="36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None/>
              <a:defRPr sz="36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Courier New" panose="02070309020205020404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Courier New" panose="02070309020205020404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9pPr>
          </a:lstStyle>
          <a:p>
            <a:pPr marL="0" indent="0">
              <a:buFont typeface="+mj-lt"/>
              <a:buNone/>
            </a:pP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796665" y="1870444"/>
            <a:ext cx="7938180" cy="288680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28600" indent="-457200">
              <a:buFont typeface="Wingdings" panose="05000000000000000000" pitchFamily="2" charset="2"/>
              <a:buChar char="Ø"/>
            </a:pPr>
            <a:r>
              <a:rPr lang="zh-CN" altLang="en-US" sz="3200" b="1" dirty="0">
                <a:solidFill>
                  <a:schemeClr val="bg1"/>
                </a:solidFill>
              </a:rPr>
              <a:t>二维频谱的作用</a:t>
            </a:r>
            <a:endParaRPr lang="en-US" altLang="zh-CN" sz="3200" b="1" dirty="0">
              <a:solidFill>
                <a:schemeClr val="bg1"/>
              </a:solidFill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zh-CN" altLang="en-US" sz="2800" b="1" dirty="0">
                <a:solidFill>
                  <a:schemeClr val="bg1"/>
                </a:solidFill>
                <a:sym typeface="+mn-ea"/>
              </a:rPr>
              <a:t>语音的频域分析</a:t>
            </a:r>
            <a:endParaRPr lang="en-US" altLang="zh-CN" sz="2800" b="1" dirty="0">
              <a:solidFill>
                <a:schemeClr val="bg1"/>
              </a:solidFill>
              <a:sym typeface="+mn-ea"/>
            </a:endParaRPr>
          </a:p>
          <a:p>
            <a:pPr marL="1371600" lvl="2" indent="-457200">
              <a:buFont typeface="Wingdings" panose="05000000000000000000" pitchFamily="2" charset="2"/>
              <a:buChar char="Ø"/>
            </a:pPr>
            <a:r>
              <a:rPr lang="zh-CN" altLang="en-US" sz="2400" b="1" dirty="0">
                <a:solidFill>
                  <a:schemeClr val="bg1"/>
                </a:solidFill>
                <a:sym typeface="+mn-ea"/>
              </a:rPr>
              <a:t>将语音信号看成是足够数量的正弦波叠加的结果。</a:t>
            </a:r>
            <a:endParaRPr lang="en-US" altLang="zh-CN" sz="2400" b="1" dirty="0">
              <a:solidFill>
                <a:schemeClr val="bg1"/>
              </a:solidFill>
              <a:sym typeface="+mn-ea"/>
            </a:endParaRPr>
          </a:p>
          <a:p>
            <a:pPr marL="1371600" lvl="2" indent="-457200">
              <a:buFont typeface="Wingdings" panose="05000000000000000000" pitchFamily="2" charset="2"/>
              <a:buChar char="Ø"/>
            </a:pPr>
            <a:r>
              <a:rPr lang="zh-CN" altLang="en-US" sz="2400" b="1" dirty="0">
                <a:solidFill>
                  <a:schemeClr val="bg1"/>
                </a:solidFill>
                <a:sym typeface="+mn-ea"/>
              </a:rPr>
              <a:t>声压波形＞正弦波的频率和振幅</a:t>
            </a:r>
          </a:p>
          <a:p>
            <a:pPr marL="685800" lvl="1" indent="-457200">
              <a:buFont typeface="Wingdings" panose="05000000000000000000" pitchFamily="2" charset="2"/>
              <a:buChar char="Ø"/>
            </a:pPr>
            <a:endParaRPr lang="en-US" altLang="zh-CN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0317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540000" y="419735"/>
            <a:ext cx="504000" cy="504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360000" y="282575"/>
            <a:ext cx="504000" cy="504000"/>
          </a:xfrm>
          <a:prstGeom prst="rect">
            <a:avLst/>
          </a:prstGeom>
          <a:solidFill>
            <a:schemeClr val="bg1">
              <a:alpha val="0"/>
            </a:schemeClr>
          </a:solidFill>
          <a:ln w="12700" cmpd="sng">
            <a:solidFill>
              <a:schemeClr val="bg1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949325" y="2479675"/>
            <a:ext cx="2490903" cy="1898015"/>
            <a:chOff x="676275" y="1709058"/>
            <a:chExt cx="1589938" cy="1105719"/>
          </a:xfrm>
        </p:grpSpPr>
        <p:sp>
          <p:nvSpPr>
            <p:cNvPr id="3" name="对角圆角矩形 1"/>
            <p:cNvSpPr/>
            <p:nvPr/>
          </p:nvSpPr>
          <p:spPr>
            <a:xfrm>
              <a:off x="676275" y="1709058"/>
              <a:ext cx="1543050" cy="1105719"/>
            </a:xfrm>
            <a:prstGeom prst="round2DiagRect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sz="200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4" name="文本框 10"/>
            <p:cNvSpPr txBox="1"/>
            <p:nvPr/>
          </p:nvSpPr>
          <p:spPr>
            <a:xfrm>
              <a:off x="736706" y="2068059"/>
              <a:ext cx="1529507" cy="253916"/>
            </a:xfrm>
            <a:prstGeom prst="rect">
              <a:avLst/>
            </a:prstGeom>
            <a:noFill/>
          </p:spPr>
          <p:txBody>
            <a:bodyPr wrap="none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3600" b="1" dirty="0">
                  <a:solidFill>
                    <a:schemeClr val="bg1"/>
                  </a:solidFill>
                  <a:cs typeface="+mn-ea"/>
                  <a:sym typeface="+mn-lt"/>
                </a:rPr>
                <a:t>二维频谱</a:t>
              </a:r>
              <a:endParaRPr lang="en-US" altLang="zh-CN" sz="36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5" name="矩形 4"/>
          <p:cNvSpPr/>
          <p:nvPr/>
        </p:nvSpPr>
        <p:spPr>
          <a:xfrm>
            <a:off x="3796665" y="283210"/>
            <a:ext cx="8395335" cy="6484983"/>
          </a:xfrm>
          <a:prstGeom prst="rect">
            <a:avLst/>
          </a:prstGeom>
          <a:solidFill>
            <a:schemeClr val="bg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28600" lvl="1" indent="0">
              <a:buNone/>
            </a:pPr>
            <a:endParaRPr lang="zh-CN" altLang="en-US"/>
          </a:p>
        </p:txBody>
      </p:sp>
      <p:sp>
        <p:nvSpPr>
          <p:cNvPr id="9" name="内容占位符 2"/>
          <p:cNvSpPr>
            <a:spLocks noGrp="1"/>
          </p:cNvSpPr>
          <p:nvPr/>
        </p:nvSpPr>
        <p:spPr>
          <a:xfrm>
            <a:off x="4375785" y="419735"/>
            <a:ext cx="7476490" cy="6075045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571500" indent="-5715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Ø"/>
              <a:defRPr sz="44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Ø"/>
              <a:defRPr sz="32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Ø"/>
              <a:defRPr sz="32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714500" indent="-3429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Ø"/>
              <a:defRPr sz="36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None/>
              <a:defRPr sz="36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Courier New" panose="02070309020205020404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Courier New" panose="02070309020205020404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9pPr>
          </a:lstStyle>
          <a:p>
            <a:pPr marL="0" indent="0">
              <a:buFont typeface="+mj-lt"/>
              <a:buNone/>
            </a:pP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893820" y="419735"/>
            <a:ext cx="7806690" cy="607568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28600" indent="-457200">
              <a:buFont typeface="Wingdings" panose="05000000000000000000" pitchFamily="2" charset="2"/>
              <a:buChar char="Ø"/>
            </a:pPr>
            <a:r>
              <a:rPr lang="zh-CN" altLang="en-US" sz="3200" b="1" dirty="0">
                <a:solidFill>
                  <a:schemeClr val="bg1"/>
                </a:solidFill>
              </a:rPr>
              <a:t>二维频谱与的声门音的类型</a:t>
            </a:r>
            <a:endParaRPr lang="en-US" altLang="zh-CN" sz="3200" b="1" dirty="0">
              <a:solidFill>
                <a:schemeClr val="bg1"/>
              </a:solidFill>
            </a:endParaRPr>
          </a:p>
          <a:p>
            <a:pPr marL="685800" lvl="1" indent="-457200">
              <a:buFont typeface="Wingdings" panose="05000000000000000000" pitchFamily="2" charset="2"/>
              <a:buChar char="Ø"/>
            </a:pPr>
            <a:r>
              <a:rPr lang="zh-CN" altLang="en-US" sz="2800" b="1" dirty="0">
                <a:solidFill>
                  <a:schemeClr val="bg1"/>
                </a:solidFill>
              </a:rPr>
              <a:t>二维频谱与清浊音</a:t>
            </a:r>
            <a:endParaRPr lang="en-US" altLang="zh-CN" sz="2800" b="1" dirty="0">
              <a:solidFill>
                <a:schemeClr val="bg1"/>
              </a:solidFill>
            </a:endParaRPr>
          </a:p>
          <a:p>
            <a:pPr marL="1143000" lvl="2" indent="-457200">
              <a:buFont typeface="Wingdings" panose="05000000000000000000" pitchFamily="2" charset="2"/>
              <a:buChar char="Ø"/>
            </a:pPr>
            <a:r>
              <a:rPr lang="zh-CN" altLang="en-US" sz="2800" b="1" dirty="0">
                <a:solidFill>
                  <a:schemeClr val="bg1"/>
                </a:solidFill>
              </a:rPr>
              <a:t>浊音的高频能量较少</a:t>
            </a:r>
            <a:endParaRPr lang="en-US" altLang="zh-CN" sz="2800" b="1" dirty="0">
              <a:solidFill>
                <a:schemeClr val="bg1"/>
              </a:solidFill>
            </a:endParaRPr>
          </a:p>
          <a:p>
            <a:pPr marL="1143000" lvl="2" indent="-457200">
              <a:buFont typeface="Wingdings" panose="05000000000000000000" pitchFamily="2" charset="2"/>
              <a:buChar char="Ø"/>
            </a:pPr>
            <a:r>
              <a:rPr lang="zh-CN" altLang="en-US" sz="2800" b="1" dirty="0">
                <a:solidFill>
                  <a:schemeClr val="bg1"/>
                </a:solidFill>
              </a:rPr>
              <a:t>浊音有谐波结构</a:t>
            </a:r>
            <a:endParaRPr lang="en-US" altLang="zh-CN" sz="2800" b="1" dirty="0">
              <a:solidFill>
                <a:schemeClr val="bg1"/>
              </a:solidFill>
            </a:endParaRPr>
          </a:p>
          <a:p>
            <a:pPr marL="685800" lvl="1" indent="-457200">
              <a:buFont typeface="Wingdings" panose="05000000000000000000" pitchFamily="2" charset="2"/>
              <a:buChar char="Ø"/>
            </a:pPr>
            <a:endParaRPr lang="en-US" altLang="zh-CN" sz="2800" b="1" dirty="0">
              <a:solidFill>
                <a:schemeClr val="bg1"/>
              </a:solidFill>
            </a:endParaRPr>
          </a:p>
          <a:p>
            <a:pPr marL="685800" lvl="1" indent="-457200">
              <a:buFont typeface="Wingdings" panose="05000000000000000000" pitchFamily="2" charset="2"/>
              <a:buChar char="Ø"/>
            </a:pPr>
            <a:endParaRPr lang="en-US" altLang="zh-CN" sz="2800" b="1" dirty="0">
              <a:solidFill>
                <a:schemeClr val="bg1"/>
              </a:solidFill>
            </a:endParaRPr>
          </a:p>
          <a:p>
            <a:pPr marL="228600" indent="-457200">
              <a:buFont typeface="Wingdings" panose="05000000000000000000" pitchFamily="2" charset="2"/>
              <a:buChar char="Ø"/>
            </a:pPr>
            <a:endParaRPr lang="en-US" altLang="zh-CN" sz="3200" b="1" dirty="0">
              <a:solidFill>
                <a:schemeClr val="bg1"/>
              </a:solidFill>
            </a:endParaRPr>
          </a:p>
          <a:p>
            <a:pPr marL="228600" lvl="1"/>
            <a:endParaRPr lang="en-US" altLang="zh-CN" sz="3200" b="1" dirty="0">
              <a:solidFill>
                <a:schemeClr val="bg1"/>
              </a:solidFill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E09DDD2B-5DA1-42E8-A39E-864C1F17DA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4593" y="2619370"/>
            <a:ext cx="4080000" cy="3060000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1760E3C0-CF29-4B73-AD9D-01243EB4C35E}"/>
              </a:ext>
            </a:extLst>
          </p:cNvPr>
          <p:cNvSpPr txBox="1"/>
          <p:nvPr/>
        </p:nvSpPr>
        <p:spPr>
          <a:xfrm>
            <a:off x="10008326" y="5849672"/>
            <a:ext cx="15267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err="1">
                <a:solidFill>
                  <a:schemeClr val="bg1"/>
                </a:solidFill>
              </a:rPr>
              <a:t>sh</a:t>
            </a:r>
            <a:r>
              <a:rPr lang="zh-CN" altLang="en-US" sz="2400" b="1" dirty="0">
                <a:solidFill>
                  <a:schemeClr val="bg1"/>
                </a:solidFill>
              </a:rPr>
              <a:t>辅音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F745AE94-A33E-4F46-9A00-A2EFBA4326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7838" y="2619371"/>
            <a:ext cx="4080000" cy="3060000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9E5B93BB-5EB3-43A0-856E-C59D7638496D}"/>
              </a:ext>
            </a:extLst>
          </p:cNvPr>
          <p:cNvSpPr txBox="1"/>
          <p:nvPr/>
        </p:nvSpPr>
        <p:spPr>
          <a:xfrm>
            <a:off x="5299983" y="5849672"/>
            <a:ext cx="15267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</a:rPr>
              <a:t>a</a:t>
            </a:r>
            <a:r>
              <a:rPr lang="zh-CN" altLang="en-US" sz="2400" b="1" dirty="0">
                <a:solidFill>
                  <a:schemeClr val="bg1"/>
                </a:solidFill>
              </a:rPr>
              <a:t>元音</a:t>
            </a:r>
          </a:p>
        </p:txBody>
      </p:sp>
    </p:spTree>
    <p:extLst>
      <p:ext uri="{BB962C8B-B14F-4D97-AF65-F5344CB8AC3E}">
        <p14:creationId xmlns:p14="http://schemas.microsoft.com/office/powerpoint/2010/main" val="38886075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540000" y="419735"/>
            <a:ext cx="504000" cy="504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360000" y="282575"/>
            <a:ext cx="504000" cy="504000"/>
          </a:xfrm>
          <a:prstGeom prst="rect">
            <a:avLst/>
          </a:prstGeom>
          <a:solidFill>
            <a:schemeClr val="bg1">
              <a:alpha val="0"/>
            </a:schemeClr>
          </a:solidFill>
          <a:ln w="12700" cmpd="sng">
            <a:solidFill>
              <a:schemeClr val="bg1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949325" y="2479675"/>
            <a:ext cx="2490903" cy="1898015"/>
            <a:chOff x="676275" y="1709058"/>
            <a:chExt cx="1589938" cy="1105719"/>
          </a:xfrm>
        </p:grpSpPr>
        <p:sp>
          <p:nvSpPr>
            <p:cNvPr id="3" name="对角圆角矩形 1"/>
            <p:cNvSpPr/>
            <p:nvPr/>
          </p:nvSpPr>
          <p:spPr>
            <a:xfrm>
              <a:off x="676275" y="1709058"/>
              <a:ext cx="1543050" cy="1105719"/>
            </a:xfrm>
            <a:prstGeom prst="round2DiagRect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sz="200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4" name="文本框 10"/>
            <p:cNvSpPr txBox="1"/>
            <p:nvPr/>
          </p:nvSpPr>
          <p:spPr>
            <a:xfrm>
              <a:off x="736706" y="2068059"/>
              <a:ext cx="1529507" cy="253916"/>
            </a:xfrm>
            <a:prstGeom prst="rect">
              <a:avLst/>
            </a:prstGeom>
            <a:noFill/>
          </p:spPr>
          <p:txBody>
            <a:bodyPr wrap="none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3600" b="1" dirty="0">
                  <a:solidFill>
                    <a:schemeClr val="bg1"/>
                  </a:solidFill>
                  <a:cs typeface="+mn-ea"/>
                  <a:sym typeface="+mn-lt"/>
                </a:rPr>
                <a:t>二维频谱</a:t>
              </a:r>
              <a:endParaRPr lang="en-US" altLang="zh-CN" sz="36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5" name="矩形 4"/>
          <p:cNvSpPr/>
          <p:nvPr/>
        </p:nvSpPr>
        <p:spPr>
          <a:xfrm>
            <a:off x="3840299" y="57150"/>
            <a:ext cx="8351701" cy="6711043"/>
          </a:xfrm>
          <a:prstGeom prst="rect">
            <a:avLst/>
          </a:prstGeom>
          <a:solidFill>
            <a:schemeClr val="bg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28600" lvl="1" indent="0">
              <a:buNone/>
            </a:pPr>
            <a:endParaRPr lang="zh-CN" altLang="en-US"/>
          </a:p>
        </p:txBody>
      </p:sp>
      <p:sp>
        <p:nvSpPr>
          <p:cNvPr id="9" name="内容占位符 2"/>
          <p:cNvSpPr>
            <a:spLocks noGrp="1"/>
          </p:cNvSpPr>
          <p:nvPr/>
        </p:nvSpPr>
        <p:spPr>
          <a:xfrm>
            <a:off x="4375785" y="419735"/>
            <a:ext cx="7476490" cy="6075045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571500" indent="-5715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Ø"/>
              <a:defRPr sz="44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Ø"/>
              <a:defRPr sz="32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Ø"/>
              <a:defRPr sz="32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714500" indent="-3429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Ø"/>
              <a:defRPr sz="36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None/>
              <a:defRPr sz="36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Courier New" panose="02070309020205020404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Courier New" panose="02070309020205020404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9pPr>
          </a:lstStyle>
          <a:p>
            <a:pPr marL="0" indent="0">
              <a:buFont typeface="+mj-lt"/>
              <a:buNone/>
            </a:pP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910296" y="89807"/>
            <a:ext cx="7806690" cy="607568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28600" indent="-457200">
              <a:buFont typeface="Wingdings" panose="05000000000000000000" pitchFamily="2" charset="2"/>
              <a:buChar char="Ø"/>
            </a:pPr>
            <a:r>
              <a:rPr lang="zh-CN" altLang="en-US" sz="3200" b="1" dirty="0">
                <a:solidFill>
                  <a:schemeClr val="bg1"/>
                </a:solidFill>
              </a:rPr>
              <a:t>二维频谱与的声门音的类型</a:t>
            </a:r>
            <a:endParaRPr lang="en-US" altLang="zh-CN" sz="3200" b="1" dirty="0">
              <a:solidFill>
                <a:schemeClr val="bg1"/>
              </a:solidFill>
            </a:endParaRPr>
          </a:p>
          <a:p>
            <a:pPr marL="685800" lvl="1" indent="-457200">
              <a:buFont typeface="Wingdings" panose="05000000000000000000" pitchFamily="2" charset="2"/>
              <a:buChar char="Ø"/>
            </a:pPr>
            <a:r>
              <a:rPr lang="zh-CN" altLang="en-US" sz="3200" b="1" dirty="0">
                <a:solidFill>
                  <a:schemeClr val="bg1"/>
                </a:solidFill>
              </a:rPr>
              <a:t>高频能量的比较</a:t>
            </a:r>
            <a:endParaRPr lang="en-US" altLang="zh-CN" sz="3200" b="1" dirty="0">
              <a:solidFill>
                <a:schemeClr val="bg1"/>
              </a:solidFill>
            </a:endParaRPr>
          </a:p>
          <a:p>
            <a:pPr marL="685800" lvl="1" indent="-457200">
              <a:buFont typeface="Wingdings" panose="05000000000000000000" pitchFamily="2" charset="2"/>
              <a:buChar char="Ø"/>
            </a:pPr>
            <a:endParaRPr lang="en-US" altLang="zh-CN" sz="2800" b="1" dirty="0">
              <a:solidFill>
                <a:schemeClr val="bg1"/>
              </a:solidFill>
            </a:endParaRPr>
          </a:p>
          <a:p>
            <a:pPr marL="685800" lvl="1" indent="-457200">
              <a:buFont typeface="Wingdings" panose="05000000000000000000" pitchFamily="2" charset="2"/>
              <a:buChar char="Ø"/>
            </a:pPr>
            <a:endParaRPr lang="en-US" altLang="zh-CN" sz="2800" b="1" dirty="0">
              <a:solidFill>
                <a:schemeClr val="bg1"/>
              </a:solidFill>
            </a:endParaRPr>
          </a:p>
          <a:p>
            <a:pPr marL="228600" indent="-457200">
              <a:buFont typeface="Wingdings" panose="05000000000000000000" pitchFamily="2" charset="2"/>
              <a:buChar char="Ø"/>
            </a:pPr>
            <a:endParaRPr lang="en-US" altLang="zh-CN" sz="3200" b="1" dirty="0">
              <a:solidFill>
                <a:schemeClr val="bg1"/>
              </a:solidFill>
            </a:endParaRPr>
          </a:p>
          <a:p>
            <a:pPr marL="228600" lvl="1"/>
            <a:endParaRPr lang="en-US" altLang="zh-CN" sz="3200" b="1" dirty="0">
              <a:solidFill>
                <a:schemeClr val="bg1"/>
              </a:solidFill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760E3C0-CF29-4B73-AD9D-01243EB4C35E}"/>
              </a:ext>
            </a:extLst>
          </p:cNvPr>
          <p:cNvSpPr txBox="1"/>
          <p:nvPr/>
        </p:nvSpPr>
        <p:spPr>
          <a:xfrm>
            <a:off x="9737889" y="4805542"/>
            <a:ext cx="15267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</a:rPr>
              <a:t>s</a:t>
            </a:r>
            <a:r>
              <a:rPr lang="zh-CN" altLang="en-US" sz="2400" b="1" dirty="0">
                <a:solidFill>
                  <a:schemeClr val="bg1"/>
                </a:solidFill>
              </a:rPr>
              <a:t>辅音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9E5B93BB-5EB3-43A0-856E-C59D7638496D}"/>
              </a:ext>
            </a:extLst>
          </p:cNvPr>
          <p:cNvSpPr txBox="1"/>
          <p:nvPr/>
        </p:nvSpPr>
        <p:spPr>
          <a:xfrm>
            <a:off x="5479597" y="4805542"/>
            <a:ext cx="15267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</a:rPr>
              <a:t>n</a:t>
            </a:r>
            <a:r>
              <a:rPr lang="zh-CN" altLang="en-US" sz="2400" b="1" dirty="0">
                <a:solidFill>
                  <a:schemeClr val="bg1"/>
                </a:solidFill>
              </a:rPr>
              <a:t>辅音</a:t>
            </a: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4C969544-6F27-4BFC-85C7-FB356661B8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3968" y="1590793"/>
            <a:ext cx="4080000" cy="3060000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390D95C7-E277-4029-9D3E-31AED3731D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6147" y="1590793"/>
            <a:ext cx="4080000" cy="30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0112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540000" y="419735"/>
            <a:ext cx="504000" cy="504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360000" y="282575"/>
            <a:ext cx="504000" cy="504000"/>
          </a:xfrm>
          <a:prstGeom prst="rect">
            <a:avLst/>
          </a:prstGeom>
          <a:solidFill>
            <a:schemeClr val="bg1">
              <a:alpha val="0"/>
            </a:schemeClr>
          </a:solidFill>
          <a:ln w="12700" cmpd="sng">
            <a:solidFill>
              <a:schemeClr val="bg1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949325" y="2479675"/>
            <a:ext cx="2490903" cy="1898015"/>
            <a:chOff x="676275" y="1709058"/>
            <a:chExt cx="1589938" cy="1105719"/>
          </a:xfrm>
        </p:grpSpPr>
        <p:sp>
          <p:nvSpPr>
            <p:cNvPr id="3" name="对角圆角矩形 1"/>
            <p:cNvSpPr/>
            <p:nvPr/>
          </p:nvSpPr>
          <p:spPr>
            <a:xfrm>
              <a:off x="676275" y="1709058"/>
              <a:ext cx="1543050" cy="1105719"/>
            </a:xfrm>
            <a:prstGeom prst="round2DiagRect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sz="200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4" name="文本框 10"/>
            <p:cNvSpPr txBox="1"/>
            <p:nvPr/>
          </p:nvSpPr>
          <p:spPr>
            <a:xfrm>
              <a:off x="736706" y="2068059"/>
              <a:ext cx="1529507" cy="253916"/>
            </a:xfrm>
            <a:prstGeom prst="rect">
              <a:avLst/>
            </a:prstGeom>
            <a:noFill/>
          </p:spPr>
          <p:txBody>
            <a:bodyPr wrap="none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3600" b="1" dirty="0">
                  <a:solidFill>
                    <a:schemeClr val="bg1"/>
                  </a:solidFill>
                  <a:cs typeface="+mn-ea"/>
                  <a:sym typeface="+mn-lt"/>
                </a:rPr>
                <a:t>二维频谱</a:t>
              </a:r>
              <a:endParaRPr lang="en-US" altLang="zh-CN" sz="36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5" name="矩形 4"/>
          <p:cNvSpPr/>
          <p:nvPr/>
        </p:nvSpPr>
        <p:spPr>
          <a:xfrm>
            <a:off x="3840299" y="57150"/>
            <a:ext cx="8351701" cy="6711043"/>
          </a:xfrm>
          <a:prstGeom prst="rect">
            <a:avLst/>
          </a:prstGeom>
          <a:solidFill>
            <a:schemeClr val="bg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28600" lvl="1" indent="0">
              <a:buNone/>
            </a:pPr>
            <a:endParaRPr lang="zh-CN" altLang="en-US"/>
          </a:p>
        </p:txBody>
      </p:sp>
      <p:sp>
        <p:nvSpPr>
          <p:cNvPr id="9" name="内容占位符 2"/>
          <p:cNvSpPr>
            <a:spLocks noGrp="1"/>
          </p:cNvSpPr>
          <p:nvPr/>
        </p:nvSpPr>
        <p:spPr>
          <a:xfrm>
            <a:off x="4375785" y="419735"/>
            <a:ext cx="7476490" cy="6075045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571500" indent="-5715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Ø"/>
              <a:defRPr sz="44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Ø"/>
              <a:defRPr sz="32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Ø"/>
              <a:defRPr sz="32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714500" indent="-3429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Ø"/>
              <a:defRPr sz="36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None/>
              <a:defRPr sz="36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Courier New" panose="02070309020205020404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Courier New" panose="02070309020205020404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9pPr>
          </a:lstStyle>
          <a:p>
            <a:pPr marL="0" indent="0">
              <a:buFont typeface="+mj-lt"/>
              <a:buNone/>
            </a:pP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910296" y="89807"/>
            <a:ext cx="7806690" cy="607568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28600" indent="-457200">
              <a:buFont typeface="Wingdings" panose="05000000000000000000" pitchFamily="2" charset="2"/>
              <a:buChar char="Ø"/>
            </a:pPr>
            <a:r>
              <a:rPr lang="zh-CN" altLang="en-US" sz="3200" b="1" dirty="0">
                <a:solidFill>
                  <a:schemeClr val="bg1"/>
                </a:solidFill>
              </a:rPr>
              <a:t>二维频谱与的声门音的类型</a:t>
            </a:r>
            <a:endParaRPr lang="en-US" altLang="zh-CN" sz="3200" b="1" dirty="0">
              <a:solidFill>
                <a:schemeClr val="bg1"/>
              </a:solidFill>
            </a:endParaRPr>
          </a:p>
          <a:p>
            <a:pPr marL="685800" lvl="1" indent="-457200">
              <a:buFont typeface="Wingdings" panose="05000000000000000000" pitchFamily="2" charset="2"/>
              <a:buChar char="Ø"/>
            </a:pPr>
            <a:r>
              <a:rPr lang="zh-CN" altLang="en-US" sz="3200" b="1" dirty="0">
                <a:solidFill>
                  <a:schemeClr val="bg1"/>
                </a:solidFill>
              </a:rPr>
              <a:t>谐波结构（</a:t>
            </a:r>
            <a:r>
              <a:rPr lang="en-US" altLang="zh-CN" sz="3200" b="1" dirty="0">
                <a:solidFill>
                  <a:schemeClr val="bg1"/>
                </a:solidFill>
              </a:rPr>
              <a:t>harmonic</a:t>
            </a:r>
            <a:r>
              <a:rPr lang="zh-CN" altLang="en-US" sz="3200" b="1" dirty="0">
                <a:solidFill>
                  <a:schemeClr val="bg1"/>
                </a:solidFill>
              </a:rPr>
              <a:t>）</a:t>
            </a:r>
            <a:endParaRPr lang="en-US" altLang="zh-CN" sz="3200" b="1" dirty="0">
              <a:solidFill>
                <a:schemeClr val="bg1"/>
              </a:solidFill>
            </a:endParaRPr>
          </a:p>
          <a:p>
            <a:pPr marL="685800" lvl="1" indent="-457200">
              <a:buFont typeface="Wingdings" panose="05000000000000000000" pitchFamily="2" charset="2"/>
              <a:buChar char="Ø"/>
            </a:pPr>
            <a:endParaRPr lang="en-US" altLang="zh-CN" sz="2800" b="1" dirty="0">
              <a:solidFill>
                <a:schemeClr val="bg1"/>
              </a:solidFill>
            </a:endParaRPr>
          </a:p>
          <a:p>
            <a:pPr marL="685800" lvl="1" indent="-457200">
              <a:buFont typeface="Wingdings" panose="05000000000000000000" pitchFamily="2" charset="2"/>
              <a:buChar char="Ø"/>
            </a:pPr>
            <a:endParaRPr lang="en-US" altLang="zh-CN" sz="2800" b="1" dirty="0">
              <a:solidFill>
                <a:schemeClr val="bg1"/>
              </a:solidFill>
            </a:endParaRPr>
          </a:p>
          <a:p>
            <a:pPr marL="228600" indent="-457200">
              <a:buFont typeface="Wingdings" panose="05000000000000000000" pitchFamily="2" charset="2"/>
              <a:buChar char="Ø"/>
            </a:pPr>
            <a:endParaRPr lang="en-US" altLang="zh-CN" sz="3200" b="1" dirty="0">
              <a:solidFill>
                <a:schemeClr val="bg1"/>
              </a:solidFill>
            </a:endParaRPr>
          </a:p>
          <a:p>
            <a:pPr marL="228600" lvl="1"/>
            <a:endParaRPr lang="en-US" altLang="zh-CN" sz="3200" b="1" dirty="0">
              <a:solidFill>
                <a:schemeClr val="bg1"/>
              </a:solidFill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760E3C0-CF29-4B73-AD9D-01243EB4C35E}"/>
              </a:ext>
            </a:extLst>
          </p:cNvPr>
          <p:cNvSpPr txBox="1"/>
          <p:nvPr/>
        </p:nvSpPr>
        <p:spPr>
          <a:xfrm>
            <a:off x="9737889" y="4805542"/>
            <a:ext cx="15267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</a:rPr>
              <a:t>s</a:t>
            </a:r>
            <a:r>
              <a:rPr lang="zh-CN" altLang="en-US" sz="2400" b="1" dirty="0">
                <a:solidFill>
                  <a:schemeClr val="bg1"/>
                </a:solidFill>
              </a:rPr>
              <a:t>辅音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9E5B93BB-5EB3-43A0-856E-C59D7638496D}"/>
              </a:ext>
            </a:extLst>
          </p:cNvPr>
          <p:cNvSpPr txBox="1"/>
          <p:nvPr/>
        </p:nvSpPr>
        <p:spPr>
          <a:xfrm>
            <a:off x="5479597" y="4805542"/>
            <a:ext cx="15267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</a:rPr>
              <a:t>a</a:t>
            </a:r>
            <a:r>
              <a:rPr lang="zh-CN" altLang="en-US" sz="2400" b="1" dirty="0">
                <a:solidFill>
                  <a:schemeClr val="bg1"/>
                </a:solidFill>
              </a:rPr>
              <a:t>元音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300D9129-E1C2-4F1C-BBA3-63E6E6C79B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2256" y="1597647"/>
            <a:ext cx="4080000" cy="30600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A73AE097-C784-4A9C-B26D-3BB35F964D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2253" y="1597647"/>
            <a:ext cx="4080000" cy="30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2713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540000" y="419735"/>
            <a:ext cx="504000" cy="504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360000" y="282575"/>
            <a:ext cx="504000" cy="504000"/>
          </a:xfrm>
          <a:prstGeom prst="rect">
            <a:avLst/>
          </a:prstGeom>
          <a:solidFill>
            <a:schemeClr val="bg1">
              <a:alpha val="0"/>
            </a:schemeClr>
          </a:solidFill>
          <a:ln w="12700" cmpd="sng">
            <a:solidFill>
              <a:schemeClr val="bg1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949325" y="2479675"/>
            <a:ext cx="2490903" cy="1898015"/>
            <a:chOff x="676275" y="1709058"/>
            <a:chExt cx="1589938" cy="1105719"/>
          </a:xfrm>
        </p:grpSpPr>
        <p:sp>
          <p:nvSpPr>
            <p:cNvPr id="3" name="对角圆角矩形 1"/>
            <p:cNvSpPr/>
            <p:nvPr/>
          </p:nvSpPr>
          <p:spPr>
            <a:xfrm>
              <a:off x="676275" y="1709058"/>
              <a:ext cx="1543050" cy="1105719"/>
            </a:xfrm>
            <a:prstGeom prst="round2DiagRect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sz="200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4" name="文本框 10"/>
            <p:cNvSpPr txBox="1"/>
            <p:nvPr/>
          </p:nvSpPr>
          <p:spPr>
            <a:xfrm>
              <a:off x="736706" y="2068059"/>
              <a:ext cx="1529507" cy="253916"/>
            </a:xfrm>
            <a:prstGeom prst="rect">
              <a:avLst/>
            </a:prstGeom>
            <a:noFill/>
          </p:spPr>
          <p:txBody>
            <a:bodyPr wrap="none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3600" b="1" dirty="0">
                  <a:solidFill>
                    <a:schemeClr val="bg1"/>
                  </a:solidFill>
                  <a:cs typeface="+mn-ea"/>
                  <a:sym typeface="+mn-lt"/>
                </a:rPr>
                <a:t>二维频谱</a:t>
              </a:r>
              <a:endParaRPr lang="en-US" altLang="zh-CN" sz="36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5" name="矩形 4"/>
          <p:cNvSpPr/>
          <p:nvPr/>
        </p:nvSpPr>
        <p:spPr>
          <a:xfrm>
            <a:off x="3840299" y="57150"/>
            <a:ext cx="8351701" cy="6711043"/>
          </a:xfrm>
          <a:prstGeom prst="rect">
            <a:avLst/>
          </a:prstGeom>
          <a:solidFill>
            <a:schemeClr val="bg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28600" lvl="1" indent="0">
              <a:buNone/>
            </a:pPr>
            <a:endParaRPr lang="zh-CN" altLang="en-US"/>
          </a:p>
        </p:txBody>
      </p:sp>
      <p:sp>
        <p:nvSpPr>
          <p:cNvPr id="9" name="内容占位符 2"/>
          <p:cNvSpPr>
            <a:spLocks noGrp="1"/>
          </p:cNvSpPr>
          <p:nvPr/>
        </p:nvSpPr>
        <p:spPr>
          <a:xfrm>
            <a:off x="4375785" y="419735"/>
            <a:ext cx="7476490" cy="6075045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571500" indent="-5715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Ø"/>
              <a:defRPr sz="44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Ø"/>
              <a:defRPr sz="32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Ø"/>
              <a:defRPr sz="32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714500" indent="-3429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Ø"/>
              <a:defRPr sz="36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None/>
              <a:defRPr sz="36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Courier New" panose="02070309020205020404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Courier New" panose="02070309020205020404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9pPr>
          </a:lstStyle>
          <a:p>
            <a:pPr marL="0" indent="0">
              <a:buFont typeface="+mj-lt"/>
              <a:buNone/>
            </a:pP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910296" y="89807"/>
            <a:ext cx="7806690" cy="607568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28600" indent="-457200">
              <a:buFont typeface="Wingdings" panose="05000000000000000000" pitchFamily="2" charset="2"/>
              <a:buChar char="Ø"/>
            </a:pPr>
            <a:r>
              <a:rPr lang="zh-CN" altLang="en-US" sz="3200" b="1" dirty="0">
                <a:solidFill>
                  <a:schemeClr val="bg1"/>
                </a:solidFill>
              </a:rPr>
              <a:t>二维频谱与的声门音的类型</a:t>
            </a:r>
            <a:endParaRPr lang="en-US" altLang="zh-CN" sz="3200" b="1" dirty="0">
              <a:solidFill>
                <a:schemeClr val="bg1"/>
              </a:solidFill>
            </a:endParaRPr>
          </a:p>
          <a:p>
            <a:pPr marL="685800" lvl="1" indent="-457200">
              <a:buFont typeface="Wingdings" panose="05000000000000000000" pitchFamily="2" charset="2"/>
              <a:buChar char="Ø"/>
            </a:pPr>
            <a:r>
              <a:rPr lang="zh-CN" altLang="en-US" sz="3200" b="1" dirty="0">
                <a:solidFill>
                  <a:schemeClr val="bg1"/>
                </a:solidFill>
              </a:rPr>
              <a:t>谐波结构（</a:t>
            </a:r>
            <a:r>
              <a:rPr lang="en-US" altLang="zh-CN" sz="3200" b="1" dirty="0">
                <a:solidFill>
                  <a:schemeClr val="bg1"/>
                </a:solidFill>
              </a:rPr>
              <a:t>harmonic</a:t>
            </a:r>
            <a:r>
              <a:rPr lang="zh-CN" altLang="en-US" sz="3200" b="1" dirty="0">
                <a:solidFill>
                  <a:schemeClr val="bg1"/>
                </a:solidFill>
              </a:rPr>
              <a:t>）</a:t>
            </a:r>
            <a:endParaRPr lang="en-US" altLang="zh-CN" sz="3200" b="1" dirty="0">
              <a:solidFill>
                <a:schemeClr val="bg1"/>
              </a:solidFill>
            </a:endParaRPr>
          </a:p>
          <a:p>
            <a:pPr marL="685800" lvl="1" indent="-457200">
              <a:buFont typeface="Wingdings" panose="05000000000000000000" pitchFamily="2" charset="2"/>
              <a:buChar char="Ø"/>
            </a:pPr>
            <a:endParaRPr lang="en-US" altLang="zh-CN" sz="2800" b="1" dirty="0">
              <a:solidFill>
                <a:schemeClr val="bg1"/>
              </a:solidFill>
            </a:endParaRPr>
          </a:p>
          <a:p>
            <a:pPr marL="685800" lvl="1" indent="-457200">
              <a:buFont typeface="Wingdings" panose="05000000000000000000" pitchFamily="2" charset="2"/>
              <a:buChar char="Ø"/>
            </a:pPr>
            <a:endParaRPr lang="en-US" altLang="zh-CN" sz="2800" b="1" dirty="0">
              <a:solidFill>
                <a:schemeClr val="bg1"/>
              </a:solidFill>
            </a:endParaRPr>
          </a:p>
          <a:p>
            <a:pPr marL="228600" indent="-457200">
              <a:buFont typeface="Wingdings" panose="05000000000000000000" pitchFamily="2" charset="2"/>
              <a:buChar char="Ø"/>
            </a:pPr>
            <a:endParaRPr lang="en-US" altLang="zh-CN" sz="3200" b="1" dirty="0">
              <a:solidFill>
                <a:schemeClr val="bg1"/>
              </a:solidFill>
            </a:endParaRPr>
          </a:p>
          <a:p>
            <a:pPr marL="228600" lvl="1"/>
            <a:endParaRPr lang="en-US" altLang="zh-CN" sz="3200" b="1" dirty="0">
              <a:solidFill>
                <a:schemeClr val="bg1"/>
              </a:solidFill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760E3C0-CF29-4B73-AD9D-01243EB4C35E}"/>
              </a:ext>
            </a:extLst>
          </p:cNvPr>
          <p:cNvSpPr txBox="1"/>
          <p:nvPr/>
        </p:nvSpPr>
        <p:spPr>
          <a:xfrm>
            <a:off x="9737889" y="4805542"/>
            <a:ext cx="15267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</a:rPr>
              <a:t>s</a:t>
            </a:r>
            <a:r>
              <a:rPr lang="zh-CN" altLang="en-US" sz="2400" b="1" dirty="0">
                <a:solidFill>
                  <a:schemeClr val="bg1"/>
                </a:solidFill>
              </a:rPr>
              <a:t>辅音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9E5B93BB-5EB3-43A0-856E-C59D7638496D}"/>
              </a:ext>
            </a:extLst>
          </p:cNvPr>
          <p:cNvSpPr txBox="1"/>
          <p:nvPr/>
        </p:nvSpPr>
        <p:spPr>
          <a:xfrm>
            <a:off x="5479597" y="4805542"/>
            <a:ext cx="15267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</a:rPr>
              <a:t>n</a:t>
            </a:r>
            <a:r>
              <a:rPr lang="zh-CN" altLang="en-US" sz="2400" b="1" dirty="0">
                <a:solidFill>
                  <a:schemeClr val="bg1"/>
                </a:solidFill>
              </a:rPr>
              <a:t>辅音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7558CDE9-4E27-48FA-8926-E4C71F298D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0296" y="1597647"/>
            <a:ext cx="4080000" cy="306000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C4587D27-2797-4359-BFC6-BA85AA0028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0293" y="1582244"/>
            <a:ext cx="4080000" cy="30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6800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540000" y="419735"/>
            <a:ext cx="504000" cy="504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360000" y="282575"/>
            <a:ext cx="504000" cy="504000"/>
          </a:xfrm>
          <a:prstGeom prst="rect">
            <a:avLst/>
          </a:prstGeom>
          <a:solidFill>
            <a:schemeClr val="bg1">
              <a:alpha val="0"/>
            </a:schemeClr>
          </a:solidFill>
          <a:ln w="12700" cmpd="sng">
            <a:solidFill>
              <a:schemeClr val="bg1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949325" y="2479675"/>
            <a:ext cx="2490903" cy="1898015"/>
            <a:chOff x="676275" y="1709058"/>
            <a:chExt cx="1589938" cy="1105719"/>
          </a:xfrm>
        </p:grpSpPr>
        <p:sp>
          <p:nvSpPr>
            <p:cNvPr id="3" name="对角圆角矩形 1"/>
            <p:cNvSpPr/>
            <p:nvPr/>
          </p:nvSpPr>
          <p:spPr>
            <a:xfrm>
              <a:off x="676275" y="1709058"/>
              <a:ext cx="1543050" cy="1105719"/>
            </a:xfrm>
            <a:prstGeom prst="round2DiagRect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sz="200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4" name="文本框 10"/>
            <p:cNvSpPr txBox="1"/>
            <p:nvPr/>
          </p:nvSpPr>
          <p:spPr>
            <a:xfrm>
              <a:off x="736706" y="2068059"/>
              <a:ext cx="1529507" cy="253916"/>
            </a:xfrm>
            <a:prstGeom prst="rect">
              <a:avLst/>
            </a:prstGeom>
            <a:noFill/>
          </p:spPr>
          <p:txBody>
            <a:bodyPr wrap="none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3600" b="1" dirty="0">
                  <a:solidFill>
                    <a:schemeClr val="bg1"/>
                  </a:solidFill>
                  <a:cs typeface="+mn-ea"/>
                  <a:sym typeface="+mn-lt"/>
                </a:rPr>
                <a:t>二维频谱</a:t>
              </a:r>
              <a:endParaRPr lang="en-US" altLang="zh-CN" sz="36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5" name="矩形 4"/>
          <p:cNvSpPr/>
          <p:nvPr/>
        </p:nvSpPr>
        <p:spPr>
          <a:xfrm>
            <a:off x="3796030" y="786575"/>
            <a:ext cx="8056245" cy="5034561"/>
          </a:xfrm>
          <a:prstGeom prst="rect">
            <a:avLst/>
          </a:prstGeom>
          <a:solidFill>
            <a:schemeClr val="bg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28600" lvl="1" indent="0">
              <a:buNone/>
            </a:pPr>
            <a:endParaRPr lang="zh-CN" altLang="en-US"/>
          </a:p>
        </p:txBody>
      </p:sp>
      <p:sp>
        <p:nvSpPr>
          <p:cNvPr id="9" name="内容占位符 2"/>
          <p:cNvSpPr>
            <a:spLocks noGrp="1"/>
          </p:cNvSpPr>
          <p:nvPr/>
        </p:nvSpPr>
        <p:spPr>
          <a:xfrm>
            <a:off x="4375785" y="419735"/>
            <a:ext cx="7476490" cy="6075045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571500" indent="-5715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Ø"/>
              <a:defRPr sz="44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Ø"/>
              <a:defRPr sz="32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Ø"/>
              <a:defRPr sz="32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714500" indent="-3429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Ø"/>
              <a:defRPr sz="36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None/>
              <a:defRPr sz="36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Courier New" panose="02070309020205020404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Courier New" panose="02070309020205020404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9pPr>
          </a:lstStyle>
          <a:p>
            <a:pPr marL="0" indent="0">
              <a:buFont typeface="+mj-lt"/>
              <a:buNone/>
            </a:pP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893820" y="1110343"/>
            <a:ext cx="7862751" cy="471079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28600" indent="-457200">
              <a:buFont typeface="Wingdings" panose="05000000000000000000" pitchFamily="2" charset="2"/>
              <a:buChar char="Ø"/>
            </a:pPr>
            <a:r>
              <a:rPr lang="zh-CN" altLang="en-US" sz="3200" b="1" dirty="0">
                <a:solidFill>
                  <a:schemeClr val="bg1"/>
                </a:solidFill>
              </a:rPr>
              <a:t>二维频谱与的声门音的类型</a:t>
            </a:r>
            <a:endParaRPr lang="en-US" altLang="zh-CN" sz="3200" b="1" dirty="0">
              <a:solidFill>
                <a:schemeClr val="bg1"/>
              </a:solidFill>
            </a:endParaRPr>
          </a:p>
          <a:p>
            <a:pPr marL="685800" lvl="1" indent="-457200">
              <a:buFont typeface="Wingdings" panose="05000000000000000000" pitchFamily="2" charset="2"/>
              <a:buChar char="Ø"/>
            </a:pPr>
            <a:endParaRPr lang="en-US" altLang="zh-CN" sz="2800" b="1" dirty="0">
              <a:solidFill>
                <a:schemeClr val="bg1"/>
              </a:solidFill>
            </a:endParaRPr>
          </a:p>
          <a:p>
            <a:pPr marL="685800" lvl="1" indent="-457200">
              <a:buFont typeface="Wingdings" panose="05000000000000000000" pitchFamily="2" charset="2"/>
              <a:buChar char="Ø"/>
            </a:pPr>
            <a:endParaRPr lang="en-US" altLang="zh-CN" sz="2800" b="1" dirty="0">
              <a:solidFill>
                <a:schemeClr val="bg1"/>
              </a:solidFill>
            </a:endParaRPr>
          </a:p>
          <a:p>
            <a:pPr marL="228600" indent="-457200">
              <a:buFont typeface="Wingdings" panose="05000000000000000000" pitchFamily="2" charset="2"/>
              <a:buChar char="Ø"/>
            </a:pPr>
            <a:endParaRPr lang="en-US" altLang="zh-CN" sz="3200" b="1" dirty="0">
              <a:solidFill>
                <a:schemeClr val="bg1"/>
              </a:solidFill>
            </a:endParaRPr>
          </a:p>
          <a:p>
            <a:pPr marL="228600" lvl="1"/>
            <a:endParaRPr lang="en-US" altLang="zh-CN" sz="3200" b="1" dirty="0">
              <a:solidFill>
                <a:schemeClr val="bg1"/>
              </a:solidFill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D45BD434-0B35-4277-A172-7E373EA71F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5150" y="2131268"/>
            <a:ext cx="7112000" cy="2801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7364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 flipV="1">
            <a:off x="602615" y="541655"/>
            <a:ext cx="4680000" cy="20955"/>
          </a:xfrm>
          <a:prstGeom prst="line">
            <a:avLst/>
          </a:prstGeom>
          <a:ln w="28575" cmpd="sng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 flipV="1">
            <a:off x="7051040" y="509905"/>
            <a:ext cx="4680000" cy="31750"/>
          </a:xfrm>
          <a:prstGeom prst="line">
            <a:avLst/>
          </a:prstGeom>
          <a:ln w="28575" cmpd="sng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8"/>
          <p:cNvSpPr txBox="1"/>
          <p:nvPr/>
        </p:nvSpPr>
        <p:spPr>
          <a:xfrm>
            <a:off x="4723765" y="285433"/>
            <a:ext cx="2922905" cy="49212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Review</a:t>
            </a:r>
          </a:p>
        </p:txBody>
      </p:sp>
      <p:sp>
        <p:nvSpPr>
          <p:cNvPr id="13" name="Rectangle 33">
            <a:extLst>
              <a:ext uri="{FF2B5EF4-FFF2-40B4-BE49-F238E27FC236}">
                <a16:creationId xmlns:a16="http://schemas.microsoft.com/office/drawing/2014/main" id="{2A86DC1F-66CD-4DD7-A5F2-696221B30744}"/>
              </a:ext>
            </a:extLst>
          </p:cNvPr>
          <p:cNvSpPr/>
          <p:nvPr/>
        </p:nvSpPr>
        <p:spPr>
          <a:xfrm>
            <a:off x="657859" y="848995"/>
            <a:ext cx="5710283" cy="5825490"/>
          </a:xfrm>
          <a:prstGeom prst="rect">
            <a:avLst/>
          </a:prstGeom>
          <a:solidFill>
            <a:srgbClr val="FFFFFF">
              <a:alpha val="1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600" b="1" dirty="0">
                <a:latin typeface="+mn-ea"/>
                <a:sym typeface="Arial" panose="020B0604020202020204" pitchFamily="34" charset="0"/>
              </a:rPr>
              <a:t>语音的时域分析</a:t>
            </a:r>
            <a:endParaRPr lang="zh-CN" sz="3600" b="1" dirty="0">
              <a:latin typeface="+mn-ea"/>
              <a:sym typeface="Arial" panose="020B0604020202020204" pitchFamily="34" charset="0"/>
            </a:endParaRPr>
          </a:p>
          <a:p>
            <a:pPr marL="1485900" lvl="2" indent="-571500" algn="l">
              <a:buFont typeface="Wingdings" panose="05000000000000000000" charset="0"/>
              <a:buChar char="Ø"/>
            </a:pPr>
            <a:r>
              <a:rPr lang="zh-CN" altLang="en-US" sz="3600" b="1" dirty="0">
                <a:latin typeface="+mn-ea"/>
                <a:sym typeface="Arial" panose="020B0604020202020204" pitchFamily="34" charset="0"/>
              </a:rPr>
              <a:t>简单的时域处理</a:t>
            </a:r>
            <a:endParaRPr lang="zh-CN" sz="3600" b="1" dirty="0">
              <a:latin typeface="+mn-ea"/>
              <a:sym typeface="Arial" panose="020B0604020202020204" pitchFamily="34" charset="0"/>
            </a:endParaRPr>
          </a:p>
          <a:p>
            <a:pPr marL="1485900" lvl="2" indent="-571500" algn="l">
              <a:buFont typeface="Wingdings" panose="05000000000000000000" charset="0"/>
              <a:buChar char="Ø"/>
            </a:pPr>
            <a:r>
              <a:rPr lang="zh-CN" altLang="en-US" sz="3600" b="1" dirty="0">
                <a:latin typeface="+mn-ea"/>
                <a:sym typeface="Arial" panose="020B0604020202020204" pitchFamily="34" charset="0"/>
              </a:rPr>
              <a:t>过零率</a:t>
            </a:r>
            <a:endParaRPr lang="en-US" altLang="zh-CN" sz="3600" b="1" dirty="0">
              <a:latin typeface="+mn-ea"/>
              <a:sym typeface="Arial" panose="020B0604020202020204" pitchFamily="34" charset="0"/>
            </a:endParaRPr>
          </a:p>
          <a:p>
            <a:pPr marL="1485900" lvl="2" indent="-571500">
              <a:buFont typeface="Wingdings" panose="05000000000000000000" charset="0"/>
              <a:buChar char="Ø"/>
            </a:pPr>
            <a:r>
              <a:rPr lang="zh-CN" altLang="en-US" sz="3600" b="1" dirty="0">
                <a:latin typeface="+mn-ea"/>
                <a:sym typeface="Arial" panose="020B0604020202020204" pitchFamily="34" charset="0"/>
              </a:rPr>
              <a:t>短时能量</a:t>
            </a:r>
            <a:endParaRPr lang="en-US" altLang="zh-CN" sz="3600" b="1" dirty="0">
              <a:latin typeface="+mn-ea"/>
              <a:sym typeface="Arial" panose="020B0604020202020204" pitchFamily="34" charset="0"/>
            </a:endParaRPr>
          </a:p>
          <a:p>
            <a:pPr marL="1485900" lvl="2" indent="-571500" algn="l">
              <a:buFont typeface="Wingdings" panose="05000000000000000000" charset="0"/>
              <a:buChar char="Ø"/>
            </a:pPr>
            <a:r>
              <a:rPr lang="zh-CN" altLang="en-US" sz="3600" b="1" dirty="0">
                <a:latin typeface="+mn-ea"/>
                <a:sym typeface="Arial" panose="020B0604020202020204" pitchFamily="34" charset="0"/>
              </a:rPr>
              <a:t>端点检测</a:t>
            </a:r>
            <a:endParaRPr lang="en-US" altLang="zh-CN" sz="3600" b="1" dirty="0">
              <a:latin typeface="+mn-ea"/>
              <a:sym typeface="Arial" panose="020B0604020202020204" pitchFamily="34" charset="0"/>
            </a:endParaRPr>
          </a:p>
          <a:p>
            <a:pPr marL="1485900" lvl="2" indent="-571500" algn="l">
              <a:buFont typeface="Wingdings" panose="05000000000000000000" charset="0"/>
              <a:buChar char="Ø"/>
            </a:pPr>
            <a:r>
              <a:rPr lang="zh-CN" altLang="en-US" sz="3600" b="1" dirty="0">
                <a:latin typeface="+mn-ea"/>
                <a:sym typeface="Arial" panose="020B0604020202020204" pitchFamily="34" charset="0"/>
              </a:rPr>
              <a:t>基频检测</a:t>
            </a:r>
            <a:endParaRPr lang="en-US" altLang="zh-CN" sz="3600" b="1" dirty="0">
              <a:latin typeface="+mn-ea"/>
              <a:sym typeface="Arial" panose="020B0604020202020204" pitchFamily="34" charset="0"/>
            </a:endParaRPr>
          </a:p>
          <a:p>
            <a:pPr marL="1485900" lvl="2" indent="-571500" algn="l">
              <a:buFont typeface="Wingdings" panose="05000000000000000000" charset="0"/>
              <a:buChar char="Ø"/>
            </a:pPr>
            <a:endParaRPr lang="en-US" altLang="zh-CN" sz="3600" b="1" dirty="0">
              <a:latin typeface="+mn-ea"/>
              <a:sym typeface="Arial" panose="020B0604020202020204" pitchFamily="34" charset="0"/>
            </a:endParaRPr>
          </a:p>
          <a:p>
            <a:pPr marL="1485900" lvl="2" indent="-571500" algn="l">
              <a:buFont typeface="Wingdings" panose="05000000000000000000" charset="0"/>
              <a:buChar char="Ø"/>
            </a:pPr>
            <a:endParaRPr lang="en-US" altLang="zh-CN" sz="3600" b="1" dirty="0">
              <a:latin typeface="+mn-ea"/>
              <a:sym typeface="Arial" panose="020B0604020202020204" pitchFamily="34" charset="0"/>
            </a:endParaRPr>
          </a:p>
          <a:p>
            <a:pPr marL="1485900" lvl="2" indent="-571500" algn="l">
              <a:buFont typeface="Wingdings" panose="05000000000000000000" charset="0"/>
              <a:buChar char="Ø"/>
            </a:pPr>
            <a:endParaRPr lang="en-US" altLang="zh-CN" sz="3600" b="1" dirty="0">
              <a:latin typeface="+mn-ea"/>
              <a:sym typeface="Arial" panose="020B0604020202020204" pitchFamily="34" charset="0"/>
            </a:endParaRPr>
          </a:p>
          <a:p>
            <a:pPr marL="1485900" lvl="2" indent="-571500" algn="l">
              <a:buFont typeface="Wingdings" panose="05000000000000000000" charset="0"/>
              <a:buChar char="Ø"/>
            </a:pPr>
            <a:endParaRPr lang="zh-CN" sz="3600" b="1" dirty="0">
              <a:latin typeface="+mn-ea"/>
              <a:sym typeface="Arial" panose="020B0604020202020204" pitchFamily="34" charset="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7EE52CD8-1103-4EF8-A099-8F51F18A74F7}"/>
              </a:ext>
            </a:extLst>
          </p:cNvPr>
          <p:cNvSpPr/>
          <p:nvPr/>
        </p:nvSpPr>
        <p:spPr>
          <a:xfrm>
            <a:off x="6555105" y="848360"/>
            <a:ext cx="5153025" cy="5826125"/>
          </a:xfrm>
          <a:prstGeom prst="rect">
            <a:avLst/>
          </a:prstGeom>
          <a:solidFill>
            <a:schemeClr val="bg1">
              <a:lumMod val="9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indent="0" algn="l">
              <a:lnSpc>
                <a:spcPct val="120000"/>
              </a:lnSpc>
              <a:buNone/>
            </a:pPr>
            <a:r>
              <a:rPr lang="zh-CN" altLang="en-US" sz="3600" b="1" dirty="0"/>
              <a:t>语音的频域分析</a:t>
            </a:r>
          </a:p>
          <a:p>
            <a:pPr marL="1028700" lvl="1" indent="-571500" algn="l">
              <a:lnSpc>
                <a:spcPct val="120000"/>
              </a:lnSpc>
              <a:buFont typeface="Wingdings" panose="05000000000000000000" charset="0"/>
              <a:buChar char="Ø"/>
            </a:pPr>
            <a:r>
              <a:rPr lang="zh-CN" altLang="en-US" sz="3600" b="1" dirty="0"/>
              <a:t>纯音</a:t>
            </a:r>
          </a:p>
          <a:p>
            <a:pPr marL="1028700" lvl="1" indent="-571500" algn="l">
              <a:lnSpc>
                <a:spcPct val="120000"/>
              </a:lnSpc>
              <a:buFont typeface="Wingdings" panose="05000000000000000000" charset="0"/>
              <a:buChar char="Ø"/>
            </a:pPr>
            <a:r>
              <a:rPr lang="zh-CN" altLang="en-US" sz="3600" b="1" dirty="0"/>
              <a:t>波的叠加</a:t>
            </a:r>
            <a:endParaRPr lang="en-US" altLang="zh-CN" sz="3600" b="1" dirty="0"/>
          </a:p>
          <a:p>
            <a:pPr marL="1028700" lvl="1" indent="-571500" algn="l">
              <a:lnSpc>
                <a:spcPct val="120000"/>
              </a:lnSpc>
              <a:buFont typeface="Wingdings" panose="05000000000000000000" charset="0"/>
              <a:buChar char="Ø"/>
            </a:pPr>
            <a:r>
              <a:rPr lang="zh-CN" altLang="en-US" sz="3600" b="1" dirty="0"/>
              <a:t>傅里叶变换</a:t>
            </a:r>
            <a:endParaRPr lang="en-US" altLang="zh-CN" sz="3600" b="1" dirty="0"/>
          </a:p>
          <a:p>
            <a:pPr marL="1028700" lvl="1" indent="-571500" algn="l">
              <a:lnSpc>
                <a:spcPct val="120000"/>
              </a:lnSpc>
              <a:buFont typeface="Wingdings" panose="05000000000000000000" charset="0"/>
              <a:buChar char="Ø"/>
            </a:pPr>
            <a:r>
              <a:rPr lang="zh-CN" altLang="en-US" sz="3600" b="1" dirty="0"/>
              <a:t>不同语音的频域差别</a:t>
            </a:r>
          </a:p>
          <a:p>
            <a:pPr marL="1028700" lvl="1" indent="-571500" algn="l">
              <a:lnSpc>
                <a:spcPct val="120000"/>
              </a:lnSpc>
              <a:buFont typeface="Wingdings" panose="05000000000000000000" charset="0"/>
              <a:buChar char="Ø"/>
            </a:pPr>
            <a:endParaRPr lang="zh-CN" altLang="en-US" sz="3600" b="1" dirty="0"/>
          </a:p>
          <a:p>
            <a:pPr marL="1028700" lvl="1" indent="-571500" algn="l">
              <a:lnSpc>
                <a:spcPct val="120000"/>
              </a:lnSpc>
              <a:buFont typeface="Wingdings" panose="05000000000000000000" charset="0"/>
              <a:buChar char="Ø"/>
            </a:pPr>
            <a:endParaRPr lang="zh-CN" altLang="en-US" sz="3600" b="1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540000" y="419735"/>
            <a:ext cx="504000" cy="504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360000" y="282575"/>
            <a:ext cx="504000" cy="504000"/>
          </a:xfrm>
          <a:prstGeom prst="rect">
            <a:avLst/>
          </a:prstGeom>
          <a:solidFill>
            <a:schemeClr val="bg1">
              <a:alpha val="0"/>
            </a:schemeClr>
          </a:solidFill>
          <a:ln w="12700" cmpd="sng">
            <a:solidFill>
              <a:schemeClr val="bg1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949325" y="2479675"/>
            <a:ext cx="2490903" cy="1898015"/>
            <a:chOff x="676275" y="1709058"/>
            <a:chExt cx="1589938" cy="1105719"/>
          </a:xfrm>
        </p:grpSpPr>
        <p:sp>
          <p:nvSpPr>
            <p:cNvPr id="3" name="对角圆角矩形 1"/>
            <p:cNvSpPr/>
            <p:nvPr/>
          </p:nvSpPr>
          <p:spPr>
            <a:xfrm>
              <a:off x="676275" y="1709058"/>
              <a:ext cx="1543050" cy="1105719"/>
            </a:xfrm>
            <a:prstGeom prst="round2DiagRect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sz="200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4" name="文本框 10"/>
            <p:cNvSpPr txBox="1"/>
            <p:nvPr/>
          </p:nvSpPr>
          <p:spPr>
            <a:xfrm>
              <a:off x="736706" y="2068059"/>
              <a:ext cx="1529507" cy="253916"/>
            </a:xfrm>
            <a:prstGeom prst="rect">
              <a:avLst/>
            </a:prstGeom>
            <a:noFill/>
          </p:spPr>
          <p:txBody>
            <a:bodyPr wrap="none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3600" b="1" dirty="0">
                  <a:solidFill>
                    <a:schemeClr val="bg1"/>
                  </a:solidFill>
                  <a:cs typeface="+mn-ea"/>
                  <a:sym typeface="+mn-lt"/>
                </a:rPr>
                <a:t>二维频谱</a:t>
              </a:r>
              <a:endParaRPr lang="en-US" altLang="zh-CN" sz="36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5" name="矩形 4"/>
          <p:cNvSpPr/>
          <p:nvPr/>
        </p:nvSpPr>
        <p:spPr>
          <a:xfrm>
            <a:off x="3840299" y="57150"/>
            <a:ext cx="8351701" cy="6711043"/>
          </a:xfrm>
          <a:prstGeom prst="rect">
            <a:avLst/>
          </a:prstGeom>
          <a:solidFill>
            <a:schemeClr val="bg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28600" lvl="1" indent="0">
              <a:buNone/>
            </a:pPr>
            <a:endParaRPr lang="zh-CN" altLang="en-US"/>
          </a:p>
        </p:txBody>
      </p:sp>
      <p:sp>
        <p:nvSpPr>
          <p:cNvPr id="9" name="内容占位符 2"/>
          <p:cNvSpPr>
            <a:spLocks noGrp="1"/>
          </p:cNvSpPr>
          <p:nvPr/>
        </p:nvSpPr>
        <p:spPr>
          <a:xfrm>
            <a:off x="4375785" y="419735"/>
            <a:ext cx="7476490" cy="6075045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571500" indent="-5715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Ø"/>
              <a:defRPr sz="44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Ø"/>
              <a:defRPr sz="32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Ø"/>
              <a:defRPr sz="32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714500" indent="-3429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Ø"/>
              <a:defRPr sz="36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None/>
              <a:defRPr sz="36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Courier New" panose="02070309020205020404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Courier New" panose="02070309020205020404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9pPr>
          </a:lstStyle>
          <a:p>
            <a:pPr marL="0" indent="0">
              <a:buFont typeface="+mj-lt"/>
              <a:buNone/>
            </a:pP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910296" y="89807"/>
            <a:ext cx="8281704" cy="634845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28600" indent="-457200">
              <a:buFont typeface="Wingdings" panose="05000000000000000000" pitchFamily="2" charset="2"/>
              <a:buChar char="Ø"/>
            </a:pPr>
            <a:r>
              <a:rPr lang="zh-CN" altLang="en-US" sz="3200" b="1" dirty="0">
                <a:solidFill>
                  <a:schemeClr val="bg1"/>
                </a:solidFill>
              </a:rPr>
              <a:t>二维频谱与的声门音的类型</a:t>
            </a:r>
            <a:endParaRPr lang="en-US" altLang="zh-CN" sz="3200" b="1" dirty="0">
              <a:solidFill>
                <a:schemeClr val="bg1"/>
              </a:solidFill>
            </a:endParaRPr>
          </a:p>
          <a:p>
            <a:pPr marL="685800" lvl="1" indent="-457200">
              <a:buFont typeface="Wingdings" panose="05000000000000000000" pitchFamily="2" charset="2"/>
              <a:buChar char="Ø"/>
            </a:pPr>
            <a:r>
              <a:rPr lang="zh-CN" altLang="en-US" sz="2800" b="1" dirty="0">
                <a:solidFill>
                  <a:schemeClr val="bg1"/>
                </a:solidFill>
              </a:rPr>
              <a:t>浊音的基频</a:t>
            </a:r>
            <a:endParaRPr lang="en-US" altLang="zh-CN" sz="2800" b="1" dirty="0">
              <a:solidFill>
                <a:schemeClr val="bg1"/>
              </a:solidFill>
            </a:endParaRPr>
          </a:p>
          <a:p>
            <a:pPr marL="1143000" lvl="2" indent="-457200">
              <a:buFont typeface="Wingdings" panose="05000000000000000000" pitchFamily="2" charset="2"/>
              <a:buChar char="Ø"/>
            </a:pPr>
            <a:r>
              <a:rPr lang="zh-CN" altLang="en-US" sz="2400" b="1" dirty="0">
                <a:solidFill>
                  <a:schemeClr val="bg1"/>
                </a:solidFill>
              </a:rPr>
              <a:t>只有周期性的语音片段才有基频。对应到生理上，只有声带振动才会产生基频。</a:t>
            </a:r>
            <a:endParaRPr lang="en-US" altLang="zh-CN" sz="2400" b="1" dirty="0">
              <a:solidFill>
                <a:schemeClr val="bg1"/>
              </a:solidFill>
            </a:endParaRPr>
          </a:p>
          <a:p>
            <a:pPr marL="1143000" lvl="2" indent="-457200">
              <a:buFont typeface="Wingdings" panose="05000000000000000000" pitchFamily="2" charset="2"/>
              <a:buChar char="Ø"/>
            </a:pPr>
            <a:r>
              <a:rPr lang="zh-CN" altLang="en-US" sz="2400" b="1" dirty="0">
                <a:solidFill>
                  <a:schemeClr val="bg1"/>
                </a:solidFill>
              </a:rPr>
              <a:t>谐波跟基频呈正整数倍数关系。最小的谐波（第一谐波）对应的频率即为基频（</a:t>
            </a:r>
            <a:r>
              <a:rPr lang="en-US" altLang="zh-CN" sz="2400" b="1" dirty="0">
                <a:solidFill>
                  <a:schemeClr val="bg1"/>
                </a:solidFill>
              </a:rPr>
              <a:t> Fundamental Frequency</a:t>
            </a:r>
            <a:r>
              <a:rPr lang="zh-CN" altLang="en-US" sz="2400" b="1" dirty="0">
                <a:solidFill>
                  <a:schemeClr val="bg1"/>
                </a:solidFill>
              </a:rPr>
              <a:t>），一般又简称</a:t>
            </a:r>
            <a:r>
              <a:rPr lang="en-US" altLang="zh-CN" sz="2400" b="1" dirty="0">
                <a:solidFill>
                  <a:schemeClr val="bg1"/>
                </a:solidFill>
              </a:rPr>
              <a:t>F0 </a:t>
            </a:r>
            <a:r>
              <a:rPr lang="zh-CN" altLang="en-US" sz="2400" b="1" dirty="0">
                <a:solidFill>
                  <a:schemeClr val="bg1"/>
                </a:solidFill>
              </a:rPr>
              <a:t>。</a:t>
            </a:r>
            <a:endParaRPr lang="en-US" altLang="zh-CN" sz="2400" b="1" dirty="0">
              <a:solidFill>
                <a:schemeClr val="bg1"/>
              </a:solidFill>
            </a:endParaRPr>
          </a:p>
          <a:p>
            <a:pPr marL="685800" lvl="1" indent="-457200">
              <a:buFont typeface="Wingdings" panose="05000000000000000000" pitchFamily="2" charset="2"/>
              <a:buChar char="Ø"/>
            </a:pPr>
            <a:endParaRPr lang="en-US" altLang="zh-CN" sz="2800" b="1" dirty="0">
              <a:solidFill>
                <a:schemeClr val="bg1"/>
              </a:solidFill>
            </a:endParaRPr>
          </a:p>
          <a:p>
            <a:pPr marL="228600" indent="-457200">
              <a:buFont typeface="Wingdings" panose="05000000000000000000" pitchFamily="2" charset="2"/>
              <a:buChar char="Ø"/>
            </a:pPr>
            <a:endParaRPr lang="en-US" altLang="zh-CN" sz="3200" b="1" dirty="0">
              <a:solidFill>
                <a:schemeClr val="bg1"/>
              </a:solidFill>
            </a:endParaRPr>
          </a:p>
          <a:p>
            <a:pPr marL="228600" lvl="1"/>
            <a:endParaRPr lang="en-US" altLang="zh-CN" sz="3200" b="1" dirty="0">
              <a:solidFill>
                <a:schemeClr val="bg1"/>
              </a:solidFill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6C1AAA60-FA10-4DAF-AF36-F96406FF4E9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9760" y="3001100"/>
            <a:ext cx="6832515" cy="3672477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3EDC2B09-EA76-483C-A740-C680BEBE7904}"/>
              </a:ext>
            </a:extLst>
          </p:cNvPr>
          <p:cNvSpPr txBox="1"/>
          <p:nvPr/>
        </p:nvSpPr>
        <p:spPr>
          <a:xfrm>
            <a:off x="4157880" y="3313845"/>
            <a:ext cx="414125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</a:rPr>
              <a:t>n</a:t>
            </a:r>
            <a:r>
              <a:rPr lang="zh-CN" altLang="en-US" sz="2400" b="1" dirty="0">
                <a:solidFill>
                  <a:schemeClr val="bg1"/>
                </a:solidFill>
              </a:rPr>
              <a:t>辅音的谐波结构</a:t>
            </a:r>
          </a:p>
        </p:txBody>
      </p:sp>
    </p:spTree>
    <p:extLst>
      <p:ext uri="{BB962C8B-B14F-4D97-AF65-F5344CB8AC3E}">
        <p14:creationId xmlns:p14="http://schemas.microsoft.com/office/powerpoint/2010/main" val="12603148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540000" y="419735"/>
            <a:ext cx="504000" cy="504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360000" y="282575"/>
            <a:ext cx="504000" cy="504000"/>
          </a:xfrm>
          <a:prstGeom prst="rect">
            <a:avLst/>
          </a:prstGeom>
          <a:solidFill>
            <a:schemeClr val="bg1">
              <a:alpha val="0"/>
            </a:schemeClr>
          </a:solidFill>
          <a:ln w="12700" cmpd="sng">
            <a:solidFill>
              <a:schemeClr val="bg1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949325" y="2479675"/>
            <a:ext cx="2490903" cy="1898015"/>
            <a:chOff x="676275" y="1709058"/>
            <a:chExt cx="1589938" cy="1105719"/>
          </a:xfrm>
        </p:grpSpPr>
        <p:sp>
          <p:nvSpPr>
            <p:cNvPr id="3" name="对角圆角矩形 1"/>
            <p:cNvSpPr/>
            <p:nvPr/>
          </p:nvSpPr>
          <p:spPr>
            <a:xfrm>
              <a:off x="676275" y="1709058"/>
              <a:ext cx="1543050" cy="1105719"/>
            </a:xfrm>
            <a:prstGeom prst="round2DiagRect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sz="200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4" name="文本框 10"/>
            <p:cNvSpPr txBox="1"/>
            <p:nvPr/>
          </p:nvSpPr>
          <p:spPr>
            <a:xfrm>
              <a:off x="736706" y="2068059"/>
              <a:ext cx="1529507" cy="253916"/>
            </a:xfrm>
            <a:prstGeom prst="rect">
              <a:avLst/>
            </a:prstGeom>
            <a:noFill/>
          </p:spPr>
          <p:txBody>
            <a:bodyPr wrap="none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3600" b="1" dirty="0">
                  <a:solidFill>
                    <a:schemeClr val="bg1"/>
                  </a:solidFill>
                  <a:cs typeface="+mn-ea"/>
                  <a:sym typeface="+mn-lt"/>
                </a:rPr>
                <a:t>二维频谱</a:t>
              </a:r>
              <a:endParaRPr lang="en-US" altLang="zh-CN" sz="36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5" name="矩形 4"/>
          <p:cNvSpPr/>
          <p:nvPr/>
        </p:nvSpPr>
        <p:spPr>
          <a:xfrm>
            <a:off x="3840299" y="57150"/>
            <a:ext cx="8351701" cy="6711043"/>
          </a:xfrm>
          <a:prstGeom prst="rect">
            <a:avLst/>
          </a:prstGeom>
          <a:solidFill>
            <a:schemeClr val="bg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28600" lvl="1" indent="0">
              <a:buNone/>
            </a:pPr>
            <a:endParaRPr lang="zh-CN" altLang="en-US"/>
          </a:p>
        </p:txBody>
      </p:sp>
      <p:sp>
        <p:nvSpPr>
          <p:cNvPr id="9" name="内容占位符 2"/>
          <p:cNvSpPr>
            <a:spLocks noGrp="1"/>
          </p:cNvSpPr>
          <p:nvPr/>
        </p:nvSpPr>
        <p:spPr>
          <a:xfrm>
            <a:off x="4375785" y="419735"/>
            <a:ext cx="7476490" cy="6075045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571500" indent="-5715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Ø"/>
              <a:defRPr sz="44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Ø"/>
              <a:defRPr sz="32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Ø"/>
              <a:defRPr sz="32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714500" indent="-3429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Ø"/>
              <a:defRPr sz="36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None/>
              <a:defRPr sz="36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Courier New" panose="02070309020205020404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Courier New" panose="02070309020205020404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9pPr>
          </a:lstStyle>
          <a:p>
            <a:pPr marL="0" indent="0">
              <a:buFont typeface="+mj-lt"/>
              <a:buNone/>
            </a:pP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910296" y="89807"/>
            <a:ext cx="8281704" cy="634845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28600" indent="-457200">
              <a:buFont typeface="Wingdings" panose="05000000000000000000" pitchFamily="2" charset="2"/>
              <a:buChar char="Ø"/>
            </a:pPr>
            <a:r>
              <a:rPr lang="zh-CN" altLang="en-US" sz="3200" b="1" dirty="0">
                <a:solidFill>
                  <a:schemeClr val="bg1"/>
                </a:solidFill>
              </a:rPr>
              <a:t>二维频谱与的声门音的类型</a:t>
            </a:r>
            <a:endParaRPr lang="en-US" altLang="zh-CN" sz="3200" b="1" dirty="0">
              <a:solidFill>
                <a:schemeClr val="bg1"/>
              </a:solidFill>
            </a:endParaRPr>
          </a:p>
          <a:p>
            <a:pPr marL="685800" lvl="1" indent="-457200">
              <a:buFont typeface="Wingdings" panose="05000000000000000000" pitchFamily="2" charset="2"/>
              <a:buChar char="Ø"/>
            </a:pPr>
            <a:r>
              <a:rPr lang="zh-CN" altLang="en-US" sz="2800" b="1" dirty="0">
                <a:solidFill>
                  <a:schemeClr val="bg1"/>
                </a:solidFill>
              </a:rPr>
              <a:t>元音音色的差异</a:t>
            </a:r>
            <a:endParaRPr lang="en-US" altLang="zh-CN" sz="2800" b="1" dirty="0">
              <a:solidFill>
                <a:schemeClr val="bg1"/>
              </a:solidFill>
            </a:endParaRPr>
          </a:p>
          <a:p>
            <a:pPr marL="228600" indent="-457200">
              <a:buFont typeface="Wingdings" panose="05000000000000000000" pitchFamily="2" charset="2"/>
              <a:buChar char="Ø"/>
            </a:pPr>
            <a:endParaRPr lang="en-US" altLang="zh-CN" sz="3200" b="1" dirty="0">
              <a:solidFill>
                <a:schemeClr val="bg1"/>
              </a:solidFill>
            </a:endParaRPr>
          </a:p>
          <a:p>
            <a:pPr marL="228600" lvl="1"/>
            <a:endParaRPr lang="en-US" altLang="zh-CN" sz="3200" b="1" dirty="0">
              <a:solidFill>
                <a:schemeClr val="bg1"/>
              </a:solidFill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009AC809-C46C-4709-9CE4-7BC5F094F5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0296" y="1850404"/>
            <a:ext cx="4080000" cy="30600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8C1C516F-870C-44B5-90B6-45C5CE8BCE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0293" y="1850404"/>
            <a:ext cx="4080000" cy="3060000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61BCD634-B3DD-4C1E-BD26-A21108E4A2A5}"/>
              </a:ext>
            </a:extLst>
          </p:cNvPr>
          <p:cNvSpPr txBox="1"/>
          <p:nvPr/>
        </p:nvSpPr>
        <p:spPr>
          <a:xfrm>
            <a:off x="9713397" y="5009651"/>
            <a:ext cx="15267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err="1">
                <a:solidFill>
                  <a:schemeClr val="bg1"/>
                </a:solidFill>
              </a:rPr>
              <a:t>i</a:t>
            </a:r>
            <a:r>
              <a:rPr lang="zh-CN" altLang="en-US" sz="2400" b="1" dirty="0">
                <a:solidFill>
                  <a:schemeClr val="bg1"/>
                </a:solidFill>
              </a:rPr>
              <a:t>元音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5D89C04C-6BDD-4164-84E0-B9C555B2E97C}"/>
              </a:ext>
            </a:extLst>
          </p:cNvPr>
          <p:cNvSpPr txBox="1"/>
          <p:nvPr/>
        </p:nvSpPr>
        <p:spPr>
          <a:xfrm>
            <a:off x="5455105" y="5009651"/>
            <a:ext cx="15267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</a:rPr>
              <a:t>a</a:t>
            </a:r>
            <a:r>
              <a:rPr lang="zh-CN" altLang="en-US" sz="2400" b="1" dirty="0">
                <a:solidFill>
                  <a:schemeClr val="bg1"/>
                </a:solidFill>
              </a:rPr>
              <a:t>元音</a:t>
            </a:r>
          </a:p>
        </p:txBody>
      </p:sp>
    </p:spTree>
    <p:extLst>
      <p:ext uri="{BB962C8B-B14F-4D97-AF65-F5344CB8AC3E}">
        <p14:creationId xmlns:p14="http://schemas.microsoft.com/office/powerpoint/2010/main" val="4180485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540000" y="419735"/>
            <a:ext cx="504000" cy="504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360000" y="282575"/>
            <a:ext cx="504000" cy="504000"/>
          </a:xfrm>
          <a:prstGeom prst="rect">
            <a:avLst/>
          </a:prstGeom>
          <a:solidFill>
            <a:schemeClr val="bg1">
              <a:alpha val="0"/>
            </a:schemeClr>
          </a:solidFill>
          <a:ln w="12700" cmpd="sng">
            <a:solidFill>
              <a:schemeClr val="bg1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949325" y="2479675"/>
            <a:ext cx="2490903" cy="1898015"/>
            <a:chOff x="676275" y="1709058"/>
            <a:chExt cx="1589938" cy="1105719"/>
          </a:xfrm>
        </p:grpSpPr>
        <p:sp>
          <p:nvSpPr>
            <p:cNvPr id="3" name="对角圆角矩形 1"/>
            <p:cNvSpPr/>
            <p:nvPr/>
          </p:nvSpPr>
          <p:spPr>
            <a:xfrm>
              <a:off x="676275" y="1709058"/>
              <a:ext cx="1543050" cy="1105719"/>
            </a:xfrm>
            <a:prstGeom prst="round2DiagRect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sz="200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4" name="文本框 10"/>
            <p:cNvSpPr txBox="1"/>
            <p:nvPr/>
          </p:nvSpPr>
          <p:spPr>
            <a:xfrm>
              <a:off x="736706" y="2068059"/>
              <a:ext cx="1529507" cy="253916"/>
            </a:xfrm>
            <a:prstGeom prst="rect">
              <a:avLst/>
            </a:prstGeom>
            <a:noFill/>
          </p:spPr>
          <p:txBody>
            <a:bodyPr wrap="none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3600" b="1" dirty="0">
                  <a:solidFill>
                    <a:schemeClr val="bg1"/>
                  </a:solidFill>
                  <a:cs typeface="+mn-ea"/>
                  <a:sym typeface="+mn-lt"/>
                </a:rPr>
                <a:t>三维频谱</a:t>
              </a:r>
              <a:endParaRPr lang="en-US" altLang="zh-CN" sz="36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5" name="矩形 4"/>
          <p:cNvSpPr/>
          <p:nvPr/>
        </p:nvSpPr>
        <p:spPr>
          <a:xfrm>
            <a:off x="3840299" y="57150"/>
            <a:ext cx="8351701" cy="6711043"/>
          </a:xfrm>
          <a:prstGeom prst="rect">
            <a:avLst/>
          </a:prstGeom>
          <a:solidFill>
            <a:schemeClr val="bg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28600" lvl="1" indent="0">
              <a:buNone/>
            </a:pPr>
            <a:endParaRPr lang="zh-CN" altLang="en-US"/>
          </a:p>
        </p:txBody>
      </p:sp>
      <p:sp>
        <p:nvSpPr>
          <p:cNvPr id="9" name="内容占位符 2"/>
          <p:cNvSpPr>
            <a:spLocks noGrp="1"/>
          </p:cNvSpPr>
          <p:nvPr/>
        </p:nvSpPr>
        <p:spPr>
          <a:xfrm>
            <a:off x="4375785" y="419735"/>
            <a:ext cx="7476490" cy="6075045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571500" indent="-5715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Ø"/>
              <a:defRPr sz="44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Ø"/>
              <a:defRPr sz="32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Ø"/>
              <a:defRPr sz="32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714500" indent="-3429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Ø"/>
              <a:defRPr sz="36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None/>
              <a:defRPr sz="36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Courier New" panose="02070309020205020404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Courier New" panose="02070309020205020404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9pPr>
          </a:lstStyle>
          <a:p>
            <a:pPr marL="0" indent="0">
              <a:buFont typeface="+mj-lt"/>
              <a:buNone/>
            </a:pP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910296" y="89807"/>
            <a:ext cx="8281704" cy="634845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457200" lvl="0" indent="-457200">
              <a:buFont typeface="Wingdings" panose="05000000000000000000" pitchFamily="2" charset="2"/>
              <a:buChar char="Ø"/>
            </a:pPr>
            <a:r>
              <a:rPr lang="zh-CN" altLang="en-US" sz="3200" b="1" dirty="0">
                <a:solidFill>
                  <a:schemeClr val="bg1"/>
                </a:solidFill>
                <a:sym typeface="+mn-ea"/>
              </a:rPr>
              <a:t>二维频谱图的缺点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zh-CN" altLang="en-US" sz="2800" b="1">
                <a:solidFill>
                  <a:schemeClr val="bg1"/>
                </a:solidFill>
                <a:sym typeface="+mn-ea"/>
              </a:rPr>
              <a:t>无法反映</a:t>
            </a:r>
            <a:r>
              <a:rPr lang="zh-CN" altLang="en-US" sz="2800" b="1" dirty="0">
                <a:solidFill>
                  <a:schemeClr val="bg1"/>
                </a:solidFill>
                <a:sym typeface="+mn-ea"/>
              </a:rPr>
              <a:t>语音随时间变化而变化的情形。</a:t>
            </a:r>
            <a:endParaRPr lang="en-US" altLang="zh-CN" sz="2800" b="1" dirty="0">
              <a:solidFill>
                <a:schemeClr val="bg1"/>
              </a:solidFill>
              <a:sym typeface="+mn-ea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zh-CN" altLang="en-US" sz="2800" b="1" dirty="0">
                <a:solidFill>
                  <a:schemeClr val="bg1"/>
                </a:solidFill>
                <a:sym typeface="+mn-ea"/>
              </a:rPr>
              <a:t>如果要反映时间变化情况，需要将频谱数据分帧拼接起来。</a:t>
            </a:r>
          </a:p>
          <a:p>
            <a:pPr marL="228600" indent="-457200">
              <a:buFont typeface="Wingdings" panose="05000000000000000000" pitchFamily="2" charset="2"/>
              <a:buChar char="Ø"/>
            </a:pPr>
            <a:endParaRPr lang="en-US" altLang="zh-CN" sz="3200" b="1" dirty="0">
              <a:solidFill>
                <a:schemeClr val="bg1"/>
              </a:solidFill>
            </a:endParaRPr>
          </a:p>
          <a:p>
            <a:pPr marL="228600" lvl="1"/>
            <a:endParaRPr lang="en-US" altLang="zh-CN" sz="3200" b="1" dirty="0">
              <a:solidFill>
                <a:schemeClr val="bg1"/>
              </a:solidFill>
            </a:endParaRPr>
          </a:p>
        </p:txBody>
      </p:sp>
      <p:pic>
        <p:nvPicPr>
          <p:cNvPr id="11" name="Picture 2" descr="C:\Users\taihuwuyu\Desktop\Snap9-2.jpg">
            <a:extLst>
              <a:ext uri="{FF2B5EF4-FFF2-40B4-BE49-F238E27FC236}">
                <a16:creationId xmlns:a16="http://schemas.microsoft.com/office/drawing/2014/main" id="{3355915A-1C02-4F36-B211-23C7D4DCAC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0296" y="2374487"/>
            <a:ext cx="5040892" cy="2632666"/>
          </a:xfrm>
          <a:prstGeom prst="rect">
            <a:avLst/>
          </a:prstGeom>
          <a:noFill/>
          <a:ln>
            <a:solidFill>
              <a:srgbClr val="7030A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E641F2D1-D640-4B0A-AB5F-F12C53BB15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6317" y="2201968"/>
            <a:ext cx="3858533" cy="2915336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EF11DC0B-796E-460A-B0FE-B6E2DCC65BD2}"/>
              </a:ext>
            </a:extLst>
          </p:cNvPr>
          <p:cNvSpPr txBox="1"/>
          <p:nvPr/>
        </p:nvSpPr>
        <p:spPr>
          <a:xfrm>
            <a:off x="8403630" y="5294451"/>
            <a:ext cx="35186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b="1" dirty="0">
                <a:solidFill>
                  <a:schemeClr val="bg1"/>
                </a:solidFill>
              </a:rPr>
              <a:t>三维地形图可以看做是沿经线切开的各个截面数据的拼接</a:t>
            </a:r>
          </a:p>
        </p:txBody>
      </p:sp>
    </p:spTree>
    <p:extLst>
      <p:ext uri="{BB962C8B-B14F-4D97-AF65-F5344CB8AC3E}">
        <p14:creationId xmlns:p14="http://schemas.microsoft.com/office/powerpoint/2010/main" val="14306222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540000" y="419735"/>
            <a:ext cx="504000" cy="504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360000" y="282575"/>
            <a:ext cx="504000" cy="504000"/>
          </a:xfrm>
          <a:prstGeom prst="rect">
            <a:avLst/>
          </a:prstGeom>
          <a:solidFill>
            <a:schemeClr val="bg1">
              <a:alpha val="0"/>
            </a:schemeClr>
          </a:solidFill>
          <a:ln w="12700" cmpd="sng">
            <a:solidFill>
              <a:schemeClr val="bg1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949325" y="2479675"/>
            <a:ext cx="2490903" cy="1898015"/>
            <a:chOff x="676275" y="1709058"/>
            <a:chExt cx="1589938" cy="1105719"/>
          </a:xfrm>
        </p:grpSpPr>
        <p:sp>
          <p:nvSpPr>
            <p:cNvPr id="3" name="对角圆角矩形 1"/>
            <p:cNvSpPr/>
            <p:nvPr/>
          </p:nvSpPr>
          <p:spPr>
            <a:xfrm>
              <a:off x="676275" y="1709058"/>
              <a:ext cx="1543050" cy="1105719"/>
            </a:xfrm>
            <a:prstGeom prst="round2DiagRect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sz="200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4" name="文本框 10"/>
            <p:cNvSpPr txBox="1"/>
            <p:nvPr/>
          </p:nvSpPr>
          <p:spPr>
            <a:xfrm>
              <a:off x="736706" y="2068059"/>
              <a:ext cx="1529507" cy="253916"/>
            </a:xfrm>
            <a:prstGeom prst="rect">
              <a:avLst/>
            </a:prstGeom>
            <a:noFill/>
          </p:spPr>
          <p:txBody>
            <a:bodyPr wrap="none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3600" b="1" dirty="0">
                  <a:solidFill>
                    <a:schemeClr val="bg1"/>
                  </a:solidFill>
                  <a:cs typeface="+mn-ea"/>
                  <a:sym typeface="+mn-lt"/>
                </a:rPr>
                <a:t>三维频谱</a:t>
              </a:r>
              <a:endParaRPr lang="en-US" altLang="zh-CN" sz="36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5" name="矩形 4"/>
          <p:cNvSpPr/>
          <p:nvPr/>
        </p:nvSpPr>
        <p:spPr>
          <a:xfrm>
            <a:off x="3863646" y="693148"/>
            <a:ext cx="7892925" cy="5397409"/>
          </a:xfrm>
          <a:prstGeom prst="rect">
            <a:avLst/>
          </a:prstGeom>
          <a:solidFill>
            <a:schemeClr val="bg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28600" lvl="1" indent="0">
              <a:buNone/>
            </a:pPr>
            <a:endParaRPr lang="zh-CN" altLang="en-US"/>
          </a:p>
        </p:txBody>
      </p:sp>
      <p:sp>
        <p:nvSpPr>
          <p:cNvPr id="9" name="内容占位符 2"/>
          <p:cNvSpPr>
            <a:spLocks noGrp="1"/>
          </p:cNvSpPr>
          <p:nvPr/>
        </p:nvSpPr>
        <p:spPr>
          <a:xfrm>
            <a:off x="4375786" y="849086"/>
            <a:ext cx="7184844" cy="4811768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571500" indent="-5715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Ø"/>
              <a:defRPr sz="44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Ø"/>
              <a:defRPr sz="32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Ø"/>
              <a:defRPr sz="32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714500" indent="-3429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Ø"/>
              <a:defRPr sz="36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None/>
              <a:defRPr sz="36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Courier New" panose="02070309020205020404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Courier New" panose="02070309020205020404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9pPr>
          </a:lstStyle>
          <a:p>
            <a:pPr marL="0" indent="0">
              <a:buFont typeface="+mj-lt"/>
              <a:buNone/>
            </a:pP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043646" y="923735"/>
            <a:ext cx="7516984" cy="395034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457200" lvl="0" indent="-457200">
              <a:buFont typeface="Wingdings" panose="05000000000000000000" pitchFamily="2" charset="2"/>
              <a:buChar char="Ø"/>
            </a:pPr>
            <a:r>
              <a:rPr lang="zh-CN" altLang="en-US" sz="3200" b="1" dirty="0">
                <a:solidFill>
                  <a:schemeClr val="bg1"/>
                </a:solidFill>
                <a:sym typeface="+mn-ea"/>
              </a:rPr>
              <a:t>三维频谱图的制作</a:t>
            </a:r>
            <a:endParaRPr lang="en-US" altLang="zh-CN" sz="3200" b="1" dirty="0">
              <a:solidFill>
                <a:schemeClr val="bg1"/>
              </a:solidFill>
              <a:sym typeface="+mn-ea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zh-CN" altLang="en-US" sz="3200" b="1" dirty="0">
                <a:solidFill>
                  <a:schemeClr val="bg1"/>
                </a:solidFill>
                <a:sym typeface="+mn-ea"/>
              </a:rPr>
              <a:t>分组＞获取各组二维数据＞拼接</a:t>
            </a:r>
          </a:p>
          <a:p>
            <a:pPr marL="457200" lvl="0" indent="-457200">
              <a:buFont typeface="Wingdings" panose="05000000000000000000" pitchFamily="2" charset="2"/>
              <a:buChar char="Ø"/>
            </a:pPr>
            <a:endParaRPr lang="zh-CN" altLang="en-US" sz="3200" b="1" dirty="0">
              <a:solidFill>
                <a:schemeClr val="bg1"/>
              </a:solidFill>
              <a:sym typeface="+mn-ea"/>
            </a:endParaRPr>
          </a:p>
          <a:p>
            <a:pPr marL="228600" indent="-457200">
              <a:buFont typeface="Wingdings" panose="05000000000000000000" pitchFamily="2" charset="2"/>
              <a:buChar char="Ø"/>
            </a:pPr>
            <a:endParaRPr lang="en-US" altLang="zh-CN" sz="3200" b="1" dirty="0">
              <a:solidFill>
                <a:schemeClr val="bg1"/>
              </a:solidFill>
            </a:endParaRPr>
          </a:p>
          <a:p>
            <a:pPr marL="228600" lvl="1"/>
            <a:endParaRPr lang="en-US" altLang="zh-CN" sz="3200" b="1" dirty="0">
              <a:solidFill>
                <a:schemeClr val="bg1"/>
              </a:solidFill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0A0D5E78-7C95-4006-BC1F-80630AA572B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5000" y="2291441"/>
            <a:ext cx="6697675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9563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540000" y="419735"/>
            <a:ext cx="504000" cy="504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360000" y="282575"/>
            <a:ext cx="504000" cy="504000"/>
          </a:xfrm>
          <a:prstGeom prst="rect">
            <a:avLst/>
          </a:prstGeom>
          <a:solidFill>
            <a:schemeClr val="bg1">
              <a:alpha val="0"/>
            </a:schemeClr>
          </a:solidFill>
          <a:ln w="12700" cmpd="sng">
            <a:solidFill>
              <a:schemeClr val="bg1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949325" y="2479675"/>
            <a:ext cx="2490903" cy="1898015"/>
            <a:chOff x="676275" y="1709058"/>
            <a:chExt cx="1589938" cy="1105719"/>
          </a:xfrm>
        </p:grpSpPr>
        <p:sp>
          <p:nvSpPr>
            <p:cNvPr id="3" name="对角圆角矩形 1"/>
            <p:cNvSpPr/>
            <p:nvPr/>
          </p:nvSpPr>
          <p:spPr>
            <a:xfrm>
              <a:off x="676275" y="1709058"/>
              <a:ext cx="1543050" cy="1105719"/>
            </a:xfrm>
            <a:prstGeom prst="round2DiagRect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sz="200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4" name="文本框 10"/>
            <p:cNvSpPr txBox="1"/>
            <p:nvPr/>
          </p:nvSpPr>
          <p:spPr>
            <a:xfrm>
              <a:off x="736706" y="2068059"/>
              <a:ext cx="1529507" cy="253916"/>
            </a:xfrm>
            <a:prstGeom prst="rect">
              <a:avLst/>
            </a:prstGeom>
            <a:noFill/>
          </p:spPr>
          <p:txBody>
            <a:bodyPr wrap="none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3600" b="1" dirty="0">
                  <a:solidFill>
                    <a:schemeClr val="bg1"/>
                  </a:solidFill>
                  <a:cs typeface="+mn-ea"/>
                  <a:sym typeface="+mn-lt"/>
                </a:rPr>
                <a:t>三维频谱</a:t>
              </a:r>
              <a:endParaRPr lang="en-US" altLang="zh-CN" sz="36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5" name="矩形 4"/>
          <p:cNvSpPr/>
          <p:nvPr/>
        </p:nvSpPr>
        <p:spPr>
          <a:xfrm>
            <a:off x="3840299" y="57150"/>
            <a:ext cx="8351701" cy="6711043"/>
          </a:xfrm>
          <a:prstGeom prst="rect">
            <a:avLst/>
          </a:prstGeom>
          <a:solidFill>
            <a:schemeClr val="bg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28600" lvl="1" indent="0">
              <a:buNone/>
            </a:pPr>
            <a:endParaRPr lang="zh-CN" altLang="en-US"/>
          </a:p>
        </p:txBody>
      </p:sp>
      <p:sp>
        <p:nvSpPr>
          <p:cNvPr id="9" name="内容占位符 2"/>
          <p:cNvSpPr>
            <a:spLocks noGrp="1"/>
          </p:cNvSpPr>
          <p:nvPr/>
        </p:nvSpPr>
        <p:spPr>
          <a:xfrm>
            <a:off x="4375785" y="419735"/>
            <a:ext cx="7476490" cy="6075045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571500" indent="-5715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Ø"/>
              <a:defRPr sz="44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Ø"/>
              <a:defRPr sz="32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Ø"/>
              <a:defRPr sz="32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714500" indent="-3429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Ø"/>
              <a:defRPr sz="36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None/>
              <a:defRPr sz="36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Courier New" panose="02070309020205020404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Courier New" panose="02070309020205020404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9pPr>
          </a:lstStyle>
          <a:p>
            <a:pPr marL="0" indent="0">
              <a:buFont typeface="+mj-lt"/>
              <a:buNone/>
            </a:pP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910296" y="89807"/>
            <a:ext cx="8281704" cy="634845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457200" lvl="0" indent="-457200">
              <a:buFont typeface="Wingdings" panose="05000000000000000000" pitchFamily="2" charset="2"/>
              <a:buChar char="Ø"/>
            </a:pPr>
            <a:r>
              <a:rPr lang="zh-CN" altLang="en-US" sz="3200" b="1" dirty="0">
                <a:solidFill>
                  <a:schemeClr val="bg1"/>
                </a:solidFill>
                <a:sym typeface="+mn-ea"/>
              </a:rPr>
              <a:t>三维频谱图</a:t>
            </a:r>
            <a:endParaRPr lang="en-US" altLang="zh-CN" sz="3200" b="1" dirty="0">
              <a:solidFill>
                <a:schemeClr val="bg1"/>
              </a:solidFill>
              <a:sym typeface="+mn-ea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n-US" altLang="zh-CN" sz="2800" b="1" dirty="0" err="1">
                <a:solidFill>
                  <a:schemeClr val="bg1"/>
                </a:solidFill>
                <a:sym typeface="+mn-ea"/>
              </a:rPr>
              <a:t>Matlab</a:t>
            </a:r>
            <a:r>
              <a:rPr lang="zh-CN" altLang="en-US" sz="2800" b="1" dirty="0">
                <a:solidFill>
                  <a:schemeClr val="bg1"/>
                </a:solidFill>
                <a:sym typeface="+mn-ea"/>
              </a:rPr>
              <a:t>自带作图函数</a:t>
            </a:r>
            <a:r>
              <a:rPr lang="en-US" altLang="zh-CN" sz="2800" b="1" dirty="0">
                <a:solidFill>
                  <a:schemeClr val="bg1"/>
                </a:solidFill>
              </a:rPr>
              <a:t>spectrogram</a:t>
            </a:r>
            <a:endParaRPr lang="en-US" altLang="zh-CN" sz="2800" b="1" dirty="0">
              <a:solidFill>
                <a:schemeClr val="bg1"/>
              </a:solidFill>
              <a:sym typeface="+mn-ea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n-US" altLang="zh-CN" sz="2800" b="1" dirty="0">
                <a:solidFill>
                  <a:schemeClr val="bg1"/>
                </a:solidFill>
              </a:rPr>
              <a:t>s = spectrogram(</a:t>
            </a:r>
            <a:r>
              <a:rPr lang="en-US" altLang="zh-CN" sz="2800" b="1" dirty="0" err="1">
                <a:solidFill>
                  <a:schemeClr val="bg1"/>
                </a:solidFill>
              </a:rPr>
              <a:t>x,window,noverlap,nfft</a:t>
            </a:r>
            <a:r>
              <a:rPr lang="en-US" altLang="zh-CN" sz="2800" b="1" dirty="0">
                <a:solidFill>
                  <a:schemeClr val="bg1"/>
                </a:solidFill>
              </a:rPr>
              <a:t>,’</a:t>
            </a:r>
            <a:r>
              <a:rPr lang="en-US" altLang="zh-CN" sz="2800" b="1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'</a:t>
            </a:r>
            <a:r>
              <a:rPr lang="en-US" altLang="zh-CN" sz="2800" b="1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yaxis</a:t>
            </a:r>
            <a:r>
              <a:rPr lang="en-US" altLang="zh-CN" sz="2800" b="1" dirty="0">
                <a:solidFill>
                  <a:schemeClr val="bg1"/>
                </a:solidFill>
              </a:rPr>
              <a:t>’)</a:t>
            </a:r>
            <a:endParaRPr lang="en-US" altLang="zh-CN" sz="2800" b="1" dirty="0">
              <a:solidFill>
                <a:schemeClr val="bg1"/>
              </a:solidFill>
              <a:sym typeface="+mn-ea"/>
            </a:endParaRPr>
          </a:p>
          <a:p>
            <a:pPr marL="1371600" lvl="2" indent="-457200">
              <a:buFont typeface="Wingdings" panose="05000000000000000000" pitchFamily="2" charset="2"/>
              <a:buChar char="Ø"/>
            </a:pPr>
            <a:r>
              <a:rPr lang="en-US" altLang="zh-CN" sz="2400" b="1" dirty="0">
                <a:solidFill>
                  <a:schemeClr val="bg1"/>
                </a:solidFill>
                <a:sym typeface="+mn-ea"/>
              </a:rPr>
              <a:t>x</a:t>
            </a:r>
            <a:r>
              <a:rPr lang="zh-CN" altLang="en-US" sz="2400" b="1" dirty="0">
                <a:solidFill>
                  <a:schemeClr val="bg1"/>
                </a:solidFill>
                <a:sym typeface="+mn-ea"/>
              </a:rPr>
              <a:t>：语音信号</a:t>
            </a:r>
            <a:endParaRPr lang="en-US" altLang="zh-CN" sz="2400" b="1" dirty="0">
              <a:solidFill>
                <a:schemeClr val="bg1"/>
              </a:solidFill>
              <a:sym typeface="+mn-ea"/>
            </a:endParaRPr>
          </a:p>
          <a:p>
            <a:pPr marL="1371600" lvl="2" indent="-457200">
              <a:buFont typeface="Wingdings" panose="05000000000000000000" pitchFamily="2" charset="2"/>
              <a:buChar char="Ø"/>
            </a:pPr>
            <a:r>
              <a:rPr lang="en-US" altLang="zh-CN" sz="2400" b="1" dirty="0">
                <a:solidFill>
                  <a:schemeClr val="bg1"/>
                </a:solidFill>
              </a:rPr>
              <a:t>window</a:t>
            </a:r>
            <a:r>
              <a:rPr lang="zh-CN" altLang="en-US" sz="2400" b="1" dirty="0">
                <a:solidFill>
                  <a:schemeClr val="bg1"/>
                </a:solidFill>
              </a:rPr>
              <a:t>：窗长</a:t>
            </a:r>
            <a:endParaRPr lang="en-US" altLang="zh-CN" sz="2400" b="1" dirty="0">
              <a:solidFill>
                <a:schemeClr val="bg1"/>
              </a:solidFill>
            </a:endParaRPr>
          </a:p>
          <a:p>
            <a:pPr marL="1371600" lvl="2" indent="-457200">
              <a:buFont typeface="Wingdings" panose="05000000000000000000" pitchFamily="2" charset="2"/>
              <a:buChar char="Ø"/>
            </a:pPr>
            <a:r>
              <a:rPr lang="en-US" altLang="zh-CN" sz="2400" b="1" dirty="0" err="1">
                <a:solidFill>
                  <a:schemeClr val="bg1"/>
                </a:solidFill>
              </a:rPr>
              <a:t>noverlap</a:t>
            </a:r>
            <a:r>
              <a:rPr lang="zh-CN" altLang="en-US" sz="2400" b="1" dirty="0">
                <a:solidFill>
                  <a:schemeClr val="bg1"/>
                </a:solidFill>
              </a:rPr>
              <a:t>：步长</a:t>
            </a:r>
            <a:endParaRPr lang="en-US" altLang="zh-CN" sz="2400" b="1" dirty="0">
              <a:solidFill>
                <a:schemeClr val="bg1"/>
              </a:solidFill>
            </a:endParaRPr>
          </a:p>
          <a:p>
            <a:pPr marL="1371600" lvl="2" indent="-457200">
              <a:buFont typeface="Wingdings" panose="05000000000000000000" pitchFamily="2" charset="2"/>
              <a:buChar char="Ø"/>
            </a:pPr>
            <a:r>
              <a:rPr lang="en-US" altLang="zh-CN" sz="2400" b="1" dirty="0" err="1">
                <a:solidFill>
                  <a:schemeClr val="bg1"/>
                </a:solidFill>
                <a:sym typeface="+mn-ea"/>
              </a:rPr>
              <a:t>nfft</a:t>
            </a:r>
            <a:r>
              <a:rPr lang="zh-CN" altLang="en-US" sz="2400" b="1" dirty="0">
                <a:solidFill>
                  <a:schemeClr val="bg1"/>
                </a:solidFill>
                <a:sym typeface="+mn-ea"/>
              </a:rPr>
              <a:t>：</a:t>
            </a:r>
            <a:r>
              <a:rPr lang="en-US" altLang="zh-CN" sz="2400" b="1" dirty="0" err="1">
                <a:solidFill>
                  <a:schemeClr val="bg1"/>
                </a:solidFill>
                <a:sym typeface="+mn-ea"/>
              </a:rPr>
              <a:t>FFT</a:t>
            </a:r>
            <a:r>
              <a:rPr lang="zh-CN" altLang="en-US" sz="2400" b="1" dirty="0">
                <a:solidFill>
                  <a:schemeClr val="bg1"/>
                </a:solidFill>
                <a:sym typeface="+mn-ea"/>
              </a:rPr>
              <a:t>精度</a:t>
            </a:r>
            <a:endParaRPr lang="en-US" altLang="zh-CN" sz="2400" b="1" dirty="0">
              <a:solidFill>
                <a:schemeClr val="bg1"/>
              </a:solidFill>
              <a:sym typeface="+mn-ea"/>
            </a:endParaRPr>
          </a:p>
          <a:p>
            <a:pPr marL="228600" indent="-457200">
              <a:buFont typeface="Wingdings" panose="05000000000000000000" pitchFamily="2" charset="2"/>
              <a:buChar char="Ø"/>
            </a:pPr>
            <a:endParaRPr lang="en-US" altLang="zh-CN" sz="3200" b="1" dirty="0">
              <a:solidFill>
                <a:schemeClr val="bg1"/>
              </a:solidFill>
            </a:endParaRPr>
          </a:p>
          <a:p>
            <a:pPr marL="228600" lvl="1"/>
            <a:endParaRPr lang="en-US" altLang="zh-CN" sz="3200" b="1" dirty="0">
              <a:solidFill>
                <a:schemeClr val="bg1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BA5A8BE-13AF-485D-8D90-021F8E98A12F}"/>
              </a:ext>
            </a:extLst>
          </p:cNvPr>
          <p:cNvSpPr txBox="1"/>
          <p:nvPr/>
        </p:nvSpPr>
        <p:spPr>
          <a:xfrm>
            <a:off x="4481921" y="3531774"/>
            <a:ext cx="251427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b="1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[data fs]=</a:t>
            </a:r>
            <a:r>
              <a:rPr lang="en-US" altLang="zh-CN" sz="1800" b="1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audioread</a:t>
            </a:r>
            <a:r>
              <a:rPr lang="en-US" altLang="zh-CN" sz="1800" b="1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('soundwave1.wav');</a:t>
            </a:r>
          </a:p>
          <a:p>
            <a:r>
              <a:rPr lang="en-US" altLang="zh-CN" sz="1800" b="1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spectrogram(</a:t>
            </a:r>
            <a:r>
              <a:rPr lang="en-US" altLang="zh-CN" sz="1800" b="1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data,round</a:t>
            </a:r>
            <a:r>
              <a:rPr lang="en-US" altLang="zh-CN" sz="1800" b="1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(fs*0.02),round(fs*0.005),1024,'yaxis')</a:t>
            </a:r>
          </a:p>
          <a:p>
            <a:r>
              <a:rPr lang="en-US" altLang="zh-CN" sz="1800" b="1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colormap(autumn)</a:t>
            </a:r>
          </a:p>
          <a:p>
            <a:endParaRPr lang="zh-CN" altLang="en-US" b="0" i="0" u="none" strike="noStrike" baseline="0" dirty="0"/>
          </a:p>
          <a:p>
            <a:endParaRPr lang="en-US" altLang="zh-CN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6C0CD559-381D-44C7-BDD9-21FD5DFE9B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5542" y="3198265"/>
            <a:ext cx="4320000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4370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540000" y="419735"/>
            <a:ext cx="504000" cy="504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360000" y="282575"/>
            <a:ext cx="504000" cy="504000"/>
          </a:xfrm>
          <a:prstGeom prst="rect">
            <a:avLst/>
          </a:prstGeom>
          <a:solidFill>
            <a:schemeClr val="bg1">
              <a:alpha val="0"/>
            </a:schemeClr>
          </a:solidFill>
          <a:ln w="12700" cmpd="sng">
            <a:solidFill>
              <a:schemeClr val="bg1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949325" y="2479675"/>
            <a:ext cx="2490903" cy="1898015"/>
            <a:chOff x="676275" y="1709058"/>
            <a:chExt cx="1589938" cy="1105719"/>
          </a:xfrm>
        </p:grpSpPr>
        <p:sp>
          <p:nvSpPr>
            <p:cNvPr id="3" name="对角圆角矩形 1"/>
            <p:cNvSpPr/>
            <p:nvPr/>
          </p:nvSpPr>
          <p:spPr>
            <a:xfrm>
              <a:off x="676275" y="1709058"/>
              <a:ext cx="1543050" cy="1105719"/>
            </a:xfrm>
            <a:prstGeom prst="round2DiagRect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sz="200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4" name="文本框 10"/>
            <p:cNvSpPr txBox="1"/>
            <p:nvPr/>
          </p:nvSpPr>
          <p:spPr>
            <a:xfrm>
              <a:off x="736706" y="2068059"/>
              <a:ext cx="1529507" cy="253916"/>
            </a:xfrm>
            <a:prstGeom prst="rect">
              <a:avLst/>
            </a:prstGeom>
            <a:noFill/>
          </p:spPr>
          <p:txBody>
            <a:bodyPr wrap="none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3600" b="1" dirty="0">
                  <a:solidFill>
                    <a:schemeClr val="bg1"/>
                  </a:solidFill>
                  <a:cs typeface="+mn-ea"/>
                  <a:sym typeface="+mn-lt"/>
                </a:rPr>
                <a:t>三维频谱</a:t>
              </a:r>
              <a:endParaRPr lang="en-US" altLang="zh-CN" sz="36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5" name="矩形 4"/>
          <p:cNvSpPr/>
          <p:nvPr/>
        </p:nvSpPr>
        <p:spPr>
          <a:xfrm>
            <a:off x="3840299" y="57150"/>
            <a:ext cx="8351701" cy="6711043"/>
          </a:xfrm>
          <a:prstGeom prst="rect">
            <a:avLst/>
          </a:prstGeom>
          <a:solidFill>
            <a:schemeClr val="bg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28600" lvl="1" indent="0">
              <a:buNone/>
            </a:pPr>
            <a:endParaRPr lang="zh-CN" altLang="en-US"/>
          </a:p>
        </p:txBody>
      </p:sp>
      <p:sp>
        <p:nvSpPr>
          <p:cNvPr id="9" name="内容占位符 2"/>
          <p:cNvSpPr>
            <a:spLocks noGrp="1"/>
          </p:cNvSpPr>
          <p:nvPr/>
        </p:nvSpPr>
        <p:spPr>
          <a:xfrm>
            <a:off x="4375785" y="419735"/>
            <a:ext cx="7476490" cy="6075045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571500" indent="-5715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Ø"/>
              <a:defRPr sz="44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Ø"/>
              <a:defRPr sz="32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Ø"/>
              <a:defRPr sz="32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714500" indent="-3429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Ø"/>
              <a:defRPr sz="36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None/>
              <a:defRPr sz="36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Courier New" panose="02070309020205020404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Courier New" panose="02070309020205020404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9pPr>
          </a:lstStyle>
          <a:p>
            <a:pPr marL="0" indent="0">
              <a:buFont typeface="+mj-lt"/>
              <a:buNone/>
            </a:pP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910296" y="89807"/>
            <a:ext cx="8281704" cy="634845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457200" lvl="0" indent="-457200">
              <a:buFont typeface="Wingdings" panose="05000000000000000000" pitchFamily="2" charset="2"/>
              <a:buChar char="Ø"/>
            </a:pPr>
            <a:r>
              <a:rPr lang="zh-CN" altLang="en-US" sz="3200" b="1" dirty="0">
                <a:solidFill>
                  <a:schemeClr val="bg1"/>
                </a:solidFill>
                <a:sym typeface="+mn-ea"/>
              </a:rPr>
              <a:t>三维频谱图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zh-CN" altLang="en-US" sz="2800" b="1" dirty="0">
                <a:solidFill>
                  <a:schemeClr val="bg1"/>
                </a:solidFill>
                <a:sym typeface="+mn-ea"/>
              </a:rPr>
              <a:t>宽带语图</a:t>
            </a:r>
            <a:r>
              <a:rPr lang="en-US" altLang="zh-CN" sz="2800" b="1" dirty="0">
                <a:solidFill>
                  <a:schemeClr val="bg1"/>
                </a:solidFill>
                <a:sym typeface="+mn-ea"/>
              </a:rPr>
              <a:t>Vs</a:t>
            </a:r>
            <a:r>
              <a:rPr lang="zh-CN" altLang="en-US" sz="2800" b="1" dirty="0">
                <a:solidFill>
                  <a:schemeClr val="bg1"/>
                </a:solidFill>
                <a:sym typeface="+mn-ea"/>
              </a:rPr>
              <a:t>窄带语图</a:t>
            </a:r>
            <a:endParaRPr lang="en-US" altLang="zh-CN" sz="2800" b="1" dirty="0">
              <a:solidFill>
                <a:schemeClr val="bg1"/>
              </a:solidFill>
              <a:sym typeface="+mn-ea"/>
            </a:endParaRPr>
          </a:p>
          <a:p>
            <a:pPr marL="1371600" lvl="2" indent="-457200">
              <a:buFont typeface="Wingdings" panose="05000000000000000000" pitchFamily="2" charset="2"/>
              <a:buChar char="Ø"/>
            </a:pPr>
            <a:r>
              <a:rPr lang="zh-CN" altLang="en-US" sz="2400" b="1" dirty="0">
                <a:solidFill>
                  <a:schemeClr val="bg1"/>
                </a:solidFill>
                <a:sym typeface="+mn-ea"/>
              </a:rPr>
              <a:t>窗长：作二维频谱图时，选择多长时间作为短时平稳段语音。</a:t>
            </a:r>
            <a:endParaRPr lang="en-US" altLang="zh-CN" sz="2400" b="1" dirty="0">
              <a:solidFill>
                <a:schemeClr val="bg1"/>
              </a:solidFill>
              <a:sym typeface="+mn-ea"/>
            </a:endParaRPr>
          </a:p>
          <a:p>
            <a:pPr marL="1371600" lvl="2" indent="-457200">
              <a:buFont typeface="Wingdings" panose="05000000000000000000" pitchFamily="2" charset="2"/>
              <a:buChar char="Ø"/>
            </a:pPr>
            <a:r>
              <a:rPr lang="zh-CN" altLang="en-US" sz="2400" b="1" dirty="0">
                <a:solidFill>
                  <a:schemeClr val="bg1"/>
                </a:solidFill>
                <a:sym typeface="+mn-ea"/>
              </a:rPr>
              <a:t>窗长</a:t>
            </a:r>
            <a:r>
              <a:rPr lang="en-US" altLang="zh-CN" sz="2400" b="1" dirty="0">
                <a:solidFill>
                  <a:schemeClr val="bg1"/>
                </a:solidFill>
                <a:sym typeface="+mn-ea"/>
              </a:rPr>
              <a:t>0.005</a:t>
            </a:r>
            <a:r>
              <a:rPr lang="zh-CN" altLang="en-US" sz="2400" b="1" dirty="0">
                <a:solidFill>
                  <a:schemeClr val="bg1"/>
                </a:solidFill>
                <a:sym typeface="+mn-ea"/>
              </a:rPr>
              <a:t>秒左右是宽带语图。</a:t>
            </a:r>
          </a:p>
          <a:p>
            <a:pPr marL="1371600" lvl="2" indent="-457200">
              <a:buFont typeface="Wingdings" panose="05000000000000000000" pitchFamily="2" charset="2"/>
              <a:buChar char="Ø"/>
            </a:pPr>
            <a:r>
              <a:rPr lang="zh-CN" altLang="en-US" sz="2400" b="1" dirty="0">
                <a:solidFill>
                  <a:schemeClr val="bg1"/>
                </a:solidFill>
                <a:sym typeface="+mn-ea"/>
              </a:rPr>
              <a:t>窗长</a:t>
            </a:r>
            <a:r>
              <a:rPr lang="en-US" altLang="zh-CN" sz="2400" b="1" dirty="0">
                <a:solidFill>
                  <a:schemeClr val="bg1"/>
                </a:solidFill>
                <a:sym typeface="+mn-ea"/>
              </a:rPr>
              <a:t>0.02</a:t>
            </a:r>
            <a:r>
              <a:rPr lang="zh-CN" altLang="en-US" sz="2400" b="1" dirty="0">
                <a:solidFill>
                  <a:schemeClr val="bg1"/>
                </a:solidFill>
                <a:sym typeface="+mn-ea"/>
              </a:rPr>
              <a:t>秒左右是窄带语图。</a:t>
            </a:r>
            <a:endParaRPr lang="en-US" altLang="zh-CN" sz="2400" b="1" dirty="0">
              <a:solidFill>
                <a:schemeClr val="bg1"/>
              </a:solidFill>
              <a:sym typeface="+mn-ea"/>
            </a:endParaRPr>
          </a:p>
          <a:p>
            <a:pPr marL="1371600" lvl="2" indent="-457200">
              <a:buFont typeface="Wingdings" panose="05000000000000000000" pitchFamily="2" charset="2"/>
              <a:buChar char="Ø"/>
            </a:pPr>
            <a:r>
              <a:rPr lang="zh-CN" altLang="en-US" sz="2400" b="1" dirty="0">
                <a:solidFill>
                  <a:schemeClr val="bg1"/>
                </a:solidFill>
                <a:sym typeface="+mn-ea"/>
              </a:rPr>
              <a:t>观察两种语图的不同作用。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n-US" altLang="zh-CN" sz="2800" b="1" dirty="0">
              <a:solidFill>
                <a:schemeClr val="bg1"/>
              </a:solidFill>
              <a:sym typeface="+mn-ea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n-US" altLang="zh-CN" sz="2800" b="1" dirty="0">
              <a:solidFill>
                <a:schemeClr val="bg1"/>
              </a:solidFill>
              <a:sym typeface="+mn-ea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n-US" altLang="zh-CN" sz="2800" b="1" dirty="0">
              <a:solidFill>
                <a:schemeClr val="bg1"/>
              </a:solidFill>
              <a:sym typeface="+mn-ea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n-US" altLang="zh-CN" sz="2800" b="1" dirty="0">
              <a:solidFill>
                <a:schemeClr val="bg1"/>
              </a:solidFill>
              <a:sym typeface="+mn-ea"/>
            </a:endParaRPr>
          </a:p>
          <a:p>
            <a:pPr marL="228600" indent="-457200">
              <a:buFont typeface="Wingdings" panose="05000000000000000000" pitchFamily="2" charset="2"/>
              <a:buChar char="Ø"/>
            </a:pPr>
            <a:endParaRPr lang="en-US" altLang="zh-CN" sz="3200" b="1" dirty="0">
              <a:solidFill>
                <a:schemeClr val="bg1"/>
              </a:solidFill>
            </a:endParaRPr>
          </a:p>
          <a:p>
            <a:pPr marL="228600" lvl="1"/>
            <a:endParaRPr lang="en-US" altLang="zh-CN" sz="3200" b="1" dirty="0">
              <a:solidFill>
                <a:schemeClr val="bg1"/>
              </a:solidFill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570EC43C-72E3-4C3B-BC86-C13DD3AAB3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1148" y="2994647"/>
            <a:ext cx="4080000" cy="30600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A198647C-AA75-4DFC-B21A-4C03CDBCED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2256" y="2994647"/>
            <a:ext cx="4080000" cy="3060000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9C12CC7B-D9AB-422F-98B4-AAB06995C893}"/>
              </a:ext>
            </a:extLst>
          </p:cNvPr>
          <p:cNvSpPr txBox="1"/>
          <p:nvPr/>
        </p:nvSpPr>
        <p:spPr>
          <a:xfrm>
            <a:off x="9713397" y="6160813"/>
            <a:ext cx="15267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</a:rPr>
              <a:t>窄带语图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F2503FC9-5FD6-4D50-B63B-66E3CAA68247}"/>
              </a:ext>
            </a:extLst>
          </p:cNvPr>
          <p:cNvSpPr txBox="1"/>
          <p:nvPr/>
        </p:nvSpPr>
        <p:spPr>
          <a:xfrm>
            <a:off x="5455105" y="6160813"/>
            <a:ext cx="15267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</a:rPr>
              <a:t>宽带语图</a:t>
            </a:r>
          </a:p>
        </p:txBody>
      </p:sp>
    </p:spTree>
    <p:extLst>
      <p:ext uri="{BB962C8B-B14F-4D97-AF65-F5344CB8AC3E}">
        <p14:creationId xmlns:p14="http://schemas.microsoft.com/office/powerpoint/2010/main" val="31819050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8"/>
          <p:cNvGrpSpPr/>
          <p:nvPr/>
        </p:nvGrpSpPr>
        <p:grpSpPr>
          <a:xfrm>
            <a:off x="1145652" y="1051590"/>
            <a:ext cx="2807020" cy="3129857"/>
            <a:chOff x="4693878" y="-802178"/>
            <a:chExt cx="2807022" cy="3129860"/>
          </a:xfrm>
        </p:grpSpPr>
        <p:sp>
          <p:nvSpPr>
            <p:cNvPr id="3" name="Freeform: Shape 25"/>
            <p:cNvSpPr/>
            <p:nvPr/>
          </p:nvSpPr>
          <p:spPr>
            <a:xfrm>
              <a:off x="4693878" y="-802178"/>
              <a:ext cx="2807022" cy="3129860"/>
            </a:xfrm>
            <a:custGeom>
              <a:avLst/>
              <a:gdLst>
                <a:gd name="connsiteX0" fmla="*/ 1124365 w 2248729"/>
                <a:gd name="connsiteY0" fmla="*/ 0 h 2507353"/>
                <a:gd name="connsiteX1" fmla="*/ 1257442 w 2248729"/>
                <a:gd name="connsiteY1" fmla="*/ 31576 h 2507353"/>
                <a:gd name="connsiteX2" fmla="*/ 2115652 w 2248729"/>
                <a:gd name="connsiteY2" fmla="*/ 527274 h 2507353"/>
                <a:gd name="connsiteX3" fmla="*/ 2248729 w 2248729"/>
                <a:gd name="connsiteY3" fmla="*/ 758148 h 2507353"/>
                <a:gd name="connsiteX4" fmla="*/ 2248729 w 2248729"/>
                <a:gd name="connsiteY4" fmla="*/ 1749546 h 2507353"/>
                <a:gd name="connsiteX5" fmla="*/ 2115652 w 2248729"/>
                <a:gd name="connsiteY5" fmla="*/ 1980419 h 2507353"/>
                <a:gd name="connsiteX6" fmla="*/ 1257442 w 2248729"/>
                <a:gd name="connsiteY6" fmla="*/ 2474760 h 2507353"/>
                <a:gd name="connsiteX7" fmla="*/ 991288 w 2248729"/>
                <a:gd name="connsiteY7" fmla="*/ 2474760 h 2507353"/>
                <a:gd name="connsiteX8" fmla="*/ 133077 w 2248729"/>
                <a:gd name="connsiteY8" fmla="*/ 1980419 h 2507353"/>
                <a:gd name="connsiteX9" fmla="*/ 0 w 2248729"/>
                <a:gd name="connsiteY9" fmla="*/ 1749546 h 2507353"/>
                <a:gd name="connsiteX10" fmla="*/ 0 w 2248729"/>
                <a:gd name="connsiteY10" fmla="*/ 758148 h 2507353"/>
                <a:gd name="connsiteX11" fmla="*/ 133077 w 2248729"/>
                <a:gd name="connsiteY11" fmla="*/ 527274 h 2507353"/>
                <a:gd name="connsiteX12" fmla="*/ 991288 w 2248729"/>
                <a:gd name="connsiteY12" fmla="*/ 31576 h 2507353"/>
                <a:gd name="connsiteX13" fmla="*/ 1124365 w 2248729"/>
                <a:gd name="connsiteY13" fmla="*/ 0 h 2507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48729" h="2507353">
                  <a:moveTo>
                    <a:pt x="1124365" y="0"/>
                  </a:moveTo>
                  <a:cubicBezTo>
                    <a:pt x="1172571" y="0"/>
                    <a:pt x="1220778" y="10526"/>
                    <a:pt x="1257442" y="31576"/>
                  </a:cubicBezTo>
                  <a:cubicBezTo>
                    <a:pt x="2115652" y="527274"/>
                    <a:pt x="2115652" y="527274"/>
                    <a:pt x="2115652" y="527274"/>
                  </a:cubicBezTo>
                  <a:cubicBezTo>
                    <a:pt x="2188980" y="569375"/>
                    <a:pt x="2248729" y="672589"/>
                    <a:pt x="2248729" y="758148"/>
                  </a:cubicBezTo>
                  <a:cubicBezTo>
                    <a:pt x="2248729" y="1749546"/>
                    <a:pt x="2248729" y="1749546"/>
                    <a:pt x="2248729" y="1749546"/>
                  </a:cubicBezTo>
                  <a:cubicBezTo>
                    <a:pt x="2248729" y="1833746"/>
                    <a:pt x="2188980" y="1936960"/>
                    <a:pt x="2115652" y="1980419"/>
                  </a:cubicBezTo>
                  <a:cubicBezTo>
                    <a:pt x="1257442" y="2474760"/>
                    <a:pt x="1257442" y="2474760"/>
                    <a:pt x="1257442" y="2474760"/>
                  </a:cubicBezTo>
                  <a:cubicBezTo>
                    <a:pt x="1184114" y="2518218"/>
                    <a:pt x="1064616" y="2518218"/>
                    <a:pt x="991288" y="2474760"/>
                  </a:cubicBezTo>
                  <a:cubicBezTo>
                    <a:pt x="133077" y="1980419"/>
                    <a:pt x="133077" y="1980419"/>
                    <a:pt x="133077" y="1980419"/>
                  </a:cubicBezTo>
                  <a:cubicBezTo>
                    <a:pt x="59749" y="1936960"/>
                    <a:pt x="0" y="1833746"/>
                    <a:pt x="0" y="1749546"/>
                  </a:cubicBezTo>
                  <a:lnTo>
                    <a:pt x="0" y="758148"/>
                  </a:lnTo>
                  <a:cubicBezTo>
                    <a:pt x="0" y="672589"/>
                    <a:pt x="59749" y="569375"/>
                    <a:pt x="133077" y="527274"/>
                  </a:cubicBezTo>
                  <a:cubicBezTo>
                    <a:pt x="991288" y="31576"/>
                    <a:pt x="991288" y="31576"/>
                    <a:pt x="991288" y="31576"/>
                  </a:cubicBezTo>
                  <a:cubicBezTo>
                    <a:pt x="1027952" y="10526"/>
                    <a:pt x="1076158" y="0"/>
                    <a:pt x="1124365" y="0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2222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1219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3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" name="Freeform: Shape 24"/>
            <p:cNvSpPr/>
            <p:nvPr/>
          </p:nvSpPr>
          <p:spPr>
            <a:xfrm>
              <a:off x="5081623" y="-368288"/>
              <a:ext cx="2028752" cy="2262080"/>
            </a:xfrm>
            <a:custGeom>
              <a:avLst/>
              <a:gdLst>
                <a:gd name="connsiteX0" fmla="*/ 1124365 w 2248729"/>
                <a:gd name="connsiteY0" fmla="*/ 0 h 2507353"/>
                <a:gd name="connsiteX1" fmla="*/ 1257442 w 2248729"/>
                <a:gd name="connsiteY1" fmla="*/ 31576 h 2507353"/>
                <a:gd name="connsiteX2" fmla="*/ 2115652 w 2248729"/>
                <a:gd name="connsiteY2" fmla="*/ 527274 h 2507353"/>
                <a:gd name="connsiteX3" fmla="*/ 2248729 w 2248729"/>
                <a:gd name="connsiteY3" fmla="*/ 758148 h 2507353"/>
                <a:gd name="connsiteX4" fmla="*/ 2248729 w 2248729"/>
                <a:gd name="connsiteY4" fmla="*/ 1749546 h 2507353"/>
                <a:gd name="connsiteX5" fmla="*/ 2115652 w 2248729"/>
                <a:gd name="connsiteY5" fmla="*/ 1980419 h 2507353"/>
                <a:gd name="connsiteX6" fmla="*/ 1257442 w 2248729"/>
                <a:gd name="connsiteY6" fmla="*/ 2474760 h 2507353"/>
                <a:gd name="connsiteX7" fmla="*/ 991288 w 2248729"/>
                <a:gd name="connsiteY7" fmla="*/ 2474760 h 2507353"/>
                <a:gd name="connsiteX8" fmla="*/ 133077 w 2248729"/>
                <a:gd name="connsiteY8" fmla="*/ 1980419 h 2507353"/>
                <a:gd name="connsiteX9" fmla="*/ 0 w 2248729"/>
                <a:gd name="connsiteY9" fmla="*/ 1749546 h 2507353"/>
                <a:gd name="connsiteX10" fmla="*/ 0 w 2248729"/>
                <a:gd name="connsiteY10" fmla="*/ 758148 h 2507353"/>
                <a:gd name="connsiteX11" fmla="*/ 133077 w 2248729"/>
                <a:gd name="connsiteY11" fmla="*/ 527274 h 2507353"/>
                <a:gd name="connsiteX12" fmla="*/ 991288 w 2248729"/>
                <a:gd name="connsiteY12" fmla="*/ 31576 h 2507353"/>
                <a:gd name="connsiteX13" fmla="*/ 1124365 w 2248729"/>
                <a:gd name="connsiteY13" fmla="*/ 0 h 2507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48729" h="2507353">
                  <a:moveTo>
                    <a:pt x="1124365" y="0"/>
                  </a:moveTo>
                  <a:cubicBezTo>
                    <a:pt x="1172571" y="0"/>
                    <a:pt x="1220778" y="10526"/>
                    <a:pt x="1257442" y="31576"/>
                  </a:cubicBezTo>
                  <a:cubicBezTo>
                    <a:pt x="2115652" y="527274"/>
                    <a:pt x="2115652" y="527274"/>
                    <a:pt x="2115652" y="527274"/>
                  </a:cubicBezTo>
                  <a:cubicBezTo>
                    <a:pt x="2188980" y="569375"/>
                    <a:pt x="2248729" y="672589"/>
                    <a:pt x="2248729" y="758148"/>
                  </a:cubicBezTo>
                  <a:cubicBezTo>
                    <a:pt x="2248729" y="1749546"/>
                    <a:pt x="2248729" y="1749546"/>
                    <a:pt x="2248729" y="1749546"/>
                  </a:cubicBezTo>
                  <a:cubicBezTo>
                    <a:pt x="2248729" y="1833746"/>
                    <a:pt x="2188980" y="1936960"/>
                    <a:pt x="2115652" y="1980419"/>
                  </a:cubicBezTo>
                  <a:cubicBezTo>
                    <a:pt x="1257442" y="2474760"/>
                    <a:pt x="1257442" y="2474760"/>
                    <a:pt x="1257442" y="2474760"/>
                  </a:cubicBezTo>
                  <a:cubicBezTo>
                    <a:pt x="1184114" y="2518218"/>
                    <a:pt x="1064616" y="2518218"/>
                    <a:pt x="991288" y="2474760"/>
                  </a:cubicBezTo>
                  <a:cubicBezTo>
                    <a:pt x="133077" y="1980419"/>
                    <a:pt x="133077" y="1980419"/>
                    <a:pt x="133077" y="1980419"/>
                  </a:cubicBezTo>
                  <a:cubicBezTo>
                    <a:pt x="59749" y="1936960"/>
                    <a:pt x="0" y="1833746"/>
                    <a:pt x="0" y="1749546"/>
                  </a:cubicBezTo>
                  <a:lnTo>
                    <a:pt x="0" y="758148"/>
                  </a:lnTo>
                  <a:cubicBezTo>
                    <a:pt x="0" y="672589"/>
                    <a:pt x="59749" y="569375"/>
                    <a:pt x="133077" y="527274"/>
                  </a:cubicBezTo>
                  <a:cubicBezTo>
                    <a:pt x="991288" y="31576"/>
                    <a:pt x="991288" y="31576"/>
                    <a:pt x="991288" y="31576"/>
                  </a:cubicBezTo>
                  <a:cubicBezTo>
                    <a:pt x="1027952" y="10526"/>
                    <a:pt x="1076158" y="0"/>
                    <a:pt x="1124365" y="0"/>
                  </a:cubicBez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2222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1219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3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" name="Freeform: Shape 19"/>
            <p:cNvSpPr/>
            <p:nvPr/>
          </p:nvSpPr>
          <p:spPr>
            <a:xfrm>
              <a:off x="5411924" y="0"/>
              <a:ext cx="1368152" cy="1525504"/>
            </a:xfrm>
            <a:custGeom>
              <a:avLst/>
              <a:gdLst>
                <a:gd name="connsiteX0" fmla="*/ 1124365 w 2248729"/>
                <a:gd name="connsiteY0" fmla="*/ 0 h 2507353"/>
                <a:gd name="connsiteX1" fmla="*/ 1257442 w 2248729"/>
                <a:gd name="connsiteY1" fmla="*/ 31576 h 2507353"/>
                <a:gd name="connsiteX2" fmla="*/ 2115652 w 2248729"/>
                <a:gd name="connsiteY2" fmla="*/ 527274 h 2507353"/>
                <a:gd name="connsiteX3" fmla="*/ 2248729 w 2248729"/>
                <a:gd name="connsiteY3" fmla="*/ 758148 h 2507353"/>
                <a:gd name="connsiteX4" fmla="*/ 2248729 w 2248729"/>
                <a:gd name="connsiteY4" fmla="*/ 1749546 h 2507353"/>
                <a:gd name="connsiteX5" fmla="*/ 2115652 w 2248729"/>
                <a:gd name="connsiteY5" fmla="*/ 1980419 h 2507353"/>
                <a:gd name="connsiteX6" fmla="*/ 1257442 w 2248729"/>
                <a:gd name="connsiteY6" fmla="*/ 2474760 h 2507353"/>
                <a:gd name="connsiteX7" fmla="*/ 991288 w 2248729"/>
                <a:gd name="connsiteY7" fmla="*/ 2474760 h 2507353"/>
                <a:gd name="connsiteX8" fmla="*/ 133077 w 2248729"/>
                <a:gd name="connsiteY8" fmla="*/ 1980419 h 2507353"/>
                <a:gd name="connsiteX9" fmla="*/ 0 w 2248729"/>
                <a:gd name="connsiteY9" fmla="*/ 1749546 h 2507353"/>
                <a:gd name="connsiteX10" fmla="*/ 0 w 2248729"/>
                <a:gd name="connsiteY10" fmla="*/ 758148 h 2507353"/>
                <a:gd name="connsiteX11" fmla="*/ 133077 w 2248729"/>
                <a:gd name="connsiteY11" fmla="*/ 527274 h 2507353"/>
                <a:gd name="connsiteX12" fmla="*/ 991288 w 2248729"/>
                <a:gd name="connsiteY12" fmla="*/ 31576 h 2507353"/>
                <a:gd name="connsiteX13" fmla="*/ 1124365 w 2248729"/>
                <a:gd name="connsiteY13" fmla="*/ 0 h 2507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48729" h="2507353">
                  <a:moveTo>
                    <a:pt x="1124365" y="0"/>
                  </a:moveTo>
                  <a:cubicBezTo>
                    <a:pt x="1172571" y="0"/>
                    <a:pt x="1220778" y="10526"/>
                    <a:pt x="1257442" y="31576"/>
                  </a:cubicBezTo>
                  <a:cubicBezTo>
                    <a:pt x="2115652" y="527274"/>
                    <a:pt x="2115652" y="527274"/>
                    <a:pt x="2115652" y="527274"/>
                  </a:cubicBezTo>
                  <a:cubicBezTo>
                    <a:pt x="2188980" y="569375"/>
                    <a:pt x="2248729" y="672589"/>
                    <a:pt x="2248729" y="758148"/>
                  </a:cubicBezTo>
                  <a:cubicBezTo>
                    <a:pt x="2248729" y="1749546"/>
                    <a:pt x="2248729" y="1749546"/>
                    <a:pt x="2248729" y="1749546"/>
                  </a:cubicBezTo>
                  <a:cubicBezTo>
                    <a:pt x="2248729" y="1833746"/>
                    <a:pt x="2188980" y="1936960"/>
                    <a:pt x="2115652" y="1980419"/>
                  </a:cubicBezTo>
                  <a:cubicBezTo>
                    <a:pt x="1257442" y="2474760"/>
                    <a:pt x="1257442" y="2474760"/>
                    <a:pt x="1257442" y="2474760"/>
                  </a:cubicBezTo>
                  <a:cubicBezTo>
                    <a:pt x="1184114" y="2518218"/>
                    <a:pt x="1064616" y="2518218"/>
                    <a:pt x="991288" y="2474760"/>
                  </a:cubicBezTo>
                  <a:cubicBezTo>
                    <a:pt x="133077" y="1980419"/>
                    <a:pt x="133077" y="1980419"/>
                    <a:pt x="133077" y="1980419"/>
                  </a:cubicBezTo>
                  <a:cubicBezTo>
                    <a:pt x="59749" y="1936960"/>
                    <a:pt x="0" y="1833746"/>
                    <a:pt x="0" y="1749546"/>
                  </a:cubicBezTo>
                  <a:lnTo>
                    <a:pt x="0" y="758148"/>
                  </a:lnTo>
                  <a:cubicBezTo>
                    <a:pt x="0" y="672589"/>
                    <a:pt x="59749" y="569375"/>
                    <a:pt x="133077" y="527274"/>
                  </a:cubicBezTo>
                  <a:cubicBezTo>
                    <a:pt x="991288" y="31576"/>
                    <a:pt x="991288" y="31576"/>
                    <a:pt x="991288" y="31576"/>
                  </a:cubicBezTo>
                  <a:cubicBezTo>
                    <a:pt x="1027952" y="10526"/>
                    <a:pt x="1076158" y="0"/>
                    <a:pt x="1124365" y="0"/>
                  </a:cubicBezTo>
                  <a:close/>
                </a:path>
              </a:pathLst>
            </a:custGeom>
            <a:solidFill>
              <a:schemeClr val="bg1"/>
            </a:solidFill>
            <a:ln w="2222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1219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6000" b="1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03</a:t>
              </a:r>
              <a:endParaRPr kumimoji="0" sz="60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10" name="Rectangle 27"/>
          <p:cNvSpPr/>
          <p:nvPr/>
        </p:nvSpPr>
        <p:spPr>
          <a:xfrm>
            <a:off x="638026" y="4209736"/>
            <a:ext cx="3822272" cy="734493"/>
          </a:xfrm>
          <a:prstGeom prst="rect">
            <a:avLst/>
          </a:prstGeom>
        </p:spPr>
        <p:txBody>
          <a:bodyPr wrap="none" lIns="192000" tIns="0" rIns="192000" bIns="0">
            <a:noAutofit/>
          </a:bodyPr>
          <a:lstStyle/>
          <a:p>
            <a:pPr algn="ctr"/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线性预测系数</a:t>
            </a:r>
          </a:p>
        </p:txBody>
      </p:sp>
    </p:spTree>
    <p:extLst>
      <p:ext uri="{BB962C8B-B14F-4D97-AF65-F5344CB8AC3E}">
        <p14:creationId xmlns:p14="http://schemas.microsoft.com/office/powerpoint/2010/main" val="2313127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540000" y="419735"/>
            <a:ext cx="504000" cy="504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360000" y="282575"/>
            <a:ext cx="504000" cy="504000"/>
          </a:xfrm>
          <a:prstGeom prst="rect">
            <a:avLst/>
          </a:prstGeom>
          <a:solidFill>
            <a:schemeClr val="bg1">
              <a:alpha val="0"/>
            </a:schemeClr>
          </a:solidFill>
          <a:ln w="12700" cmpd="sng">
            <a:solidFill>
              <a:schemeClr val="bg1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949325" y="2479675"/>
            <a:ext cx="2490903" cy="1898015"/>
            <a:chOff x="676275" y="1709058"/>
            <a:chExt cx="1589938" cy="1105719"/>
          </a:xfrm>
        </p:grpSpPr>
        <p:sp>
          <p:nvSpPr>
            <p:cNvPr id="3" name="对角圆角矩形 1"/>
            <p:cNvSpPr/>
            <p:nvPr/>
          </p:nvSpPr>
          <p:spPr>
            <a:xfrm>
              <a:off x="676275" y="1709058"/>
              <a:ext cx="1543050" cy="1105719"/>
            </a:xfrm>
            <a:prstGeom prst="round2DiagRect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sz="200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4" name="文本框 10"/>
            <p:cNvSpPr txBox="1"/>
            <p:nvPr/>
          </p:nvSpPr>
          <p:spPr>
            <a:xfrm>
              <a:off x="736706" y="2068059"/>
              <a:ext cx="1529507" cy="253916"/>
            </a:xfrm>
            <a:prstGeom prst="rect">
              <a:avLst/>
            </a:prstGeom>
            <a:noFill/>
          </p:spPr>
          <p:txBody>
            <a:bodyPr wrap="none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3600" b="1" dirty="0">
                  <a:solidFill>
                    <a:schemeClr val="bg1"/>
                  </a:solidFill>
                  <a:cs typeface="+mn-ea"/>
                  <a:sym typeface="+mn-lt"/>
                </a:rPr>
                <a:t>原理</a:t>
              </a:r>
              <a:endParaRPr lang="en-US" altLang="zh-CN" sz="36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5" name="矩形 4"/>
          <p:cNvSpPr/>
          <p:nvPr/>
        </p:nvSpPr>
        <p:spPr>
          <a:xfrm>
            <a:off x="3840299" y="57150"/>
            <a:ext cx="8351701" cy="6711043"/>
          </a:xfrm>
          <a:prstGeom prst="rect">
            <a:avLst/>
          </a:prstGeom>
          <a:solidFill>
            <a:schemeClr val="bg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28600" lvl="1" indent="0">
              <a:buNone/>
            </a:pPr>
            <a:endParaRPr lang="zh-CN" altLang="en-US"/>
          </a:p>
        </p:txBody>
      </p:sp>
      <p:sp>
        <p:nvSpPr>
          <p:cNvPr id="9" name="内容占位符 2"/>
          <p:cNvSpPr>
            <a:spLocks noGrp="1"/>
          </p:cNvSpPr>
          <p:nvPr/>
        </p:nvSpPr>
        <p:spPr>
          <a:xfrm>
            <a:off x="4375785" y="419735"/>
            <a:ext cx="7476490" cy="6075045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571500" indent="-5715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Ø"/>
              <a:defRPr sz="44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Ø"/>
              <a:defRPr sz="32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Ø"/>
              <a:defRPr sz="32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714500" indent="-3429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Ø"/>
              <a:defRPr sz="36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None/>
              <a:defRPr sz="36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Courier New" panose="02070309020205020404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Courier New" panose="02070309020205020404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9pPr>
          </a:lstStyle>
          <a:p>
            <a:pPr marL="0" indent="0">
              <a:buFont typeface="+mj-lt"/>
              <a:buNone/>
            </a:pP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910296" y="89807"/>
            <a:ext cx="8281704" cy="634845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457200" lvl="0" indent="-457200">
              <a:buFont typeface="Wingdings" panose="05000000000000000000" pitchFamily="2" charset="2"/>
              <a:buChar char="Ø"/>
            </a:pPr>
            <a:r>
              <a:rPr lang="zh-CN" altLang="en-US" sz="3200" b="1" dirty="0">
                <a:solidFill>
                  <a:schemeClr val="bg1"/>
                </a:solidFill>
                <a:sym typeface="+mn-ea"/>
              </a:rPr>
              <a:t>线性预测系数（</a:t>
            </a:r>
            <a:r>
              <a:rPr lang="en-US" altLang="zh-CN" sz="3200" b="1" dirty="0">
                <a:solidFill>
                  <a:srgbClr val="FF0000"/>
                </a:solidFill>
                <a:sym typeface="+mn-ea"/>
              </a:rPr>
              <a:t>L</a:t>
            </a:r>
            <a:r>
              <a:rPr lang="en-US" altLang="zh-CN" sz="3200" b="1" dirty="0">
                <a:solidFill>
                  <a:schemeClr val="bg1"/>
                </a:solidFill>
                <a:sym typeface="+mn-ea"/>
              </a:rPr>
              <a:t>inear </a:t>
            </a:r>
            <a:r>
              <a:rPr lang="en-US" altLang="zh-CN" sz="3200" b="1" dirty="0">
                <a:solidFill>
                  <a:srgbClr val="FF0000"/>
                </a:solidFill>
                <a:sym typeface="+mn-ea"/>
              </a:rPr>
              <a:t>P</a:t>
            </a:r>
            <a:r>
              <a:rPr lang="en-US" altLang="zh-CN" sz="3200" b="1" dirty="0">
                <a:solidFill>
                  <a:schemeClr val="bg1"/>
                </a:solidFill>
                <a:sym typeface="+mn-ea"/>
              </a:rPr>
              <a:t>rediction </a:t>
            </a:r>
            <a:r>
              <a:rPr lang="en-US" altLang="zh-CN" sz="3200" b="1" dirty="0">
                <a:solidFill>
                  <a:srgbClr val="FF0000"/>
                </a:solidFill>
                <a:sym typeface="+mn-ea"/>
              </a:rPr>
              <a:t>C</a:t>
            </a:r>
            <a:r>
              <a:rPr lang="en-US" altLang="zh-CN" sz="3200" b="1" dirty="0">
                <a:solidFill>
                  <a:schemeClr val="bg1"/>
                </a:solidFill>
                <a:sym typeface="+mn-ea"/>
              </a:rPr>
              <a:t>oefficient</a:t>
            </a:r>
            <a:r>
              <a:rPr lang="zh-CN" altLang="en-US" sz="3200" b="1" dirty="0">
                <a:solidFill>
                  <a:schemeClr val="bg1"/>
                </a:solidFill>
                <a:sym typeface="+mn-ea"/>
              </a:rPr>
              <a:t>）</a:t>
            </a:r>
            <a:endParaRPr lang="en-US" altLang="zh-CN" sz="3200" b="1" dirty="0">
              <a:solidFill>
                <a:schemeClr val="bg1"/>
              </a:solidFill>
              <a:sym typeface="+mn-ea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zh-CN" altLang="en-US" sz="2800" b="1" dirty="0">
                <a:solidFill>
                  <a:schemeClr val="bg1"/>
                </a:solidFill>
                <a:sym typeface="+mn-ea"/>
              </a:rPr>
              <a:t>用一组一次函数的系数拟合信号</a:t>
            </a:r>
            <a:endParaRPr lang="en-US" altLang="zh-CN" sz="2800" b="1" dirty="0">
              <a:solidFill>
                <a:schemeClr val="bg1"/>
              </a:solidFill>
              <a:sym typeface="+mn-ea"/>
            </a:endParaRPr>
          </a:p>
          <a:p>
            <a:pPr marL="457200" lvl="0" indent="-457200">
              <a:buFont typeface="Wingdings" panose="05000000000000000000" pitchFamily="2" charset="2"/>
              <a:buChar char="Ø"/>
            </a:pPr>
            <a:endParaRPr lang="en-US" altLang="zh-CN" sz="3200" b="1" dirty="0">
              <a:solidFill>
                <a:schemeClr val="bg1"/>
              </a:solidFill>
              <a:sym typeface="+mn-ea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zh-CN" altLang="en-US" sz="2800" b="1" dirty="0">
                <a:solidFill>
                  <a:schemeClr val="bg1"/>
                </a:solidFill>
                <a:sym typeface="+mn-ea"/>
              </a:rPr>
              <a:t>一个</a:t>
            </a:r>
            <a:r>
              <a:rPr lang="zh-CN" altLang="zh-CN" sz="2800" b="1" dirty="0">
                <a:solidFill>
                  <a:schemeClr val="bg1"/>
                </a:solidFill>
              </a:rPr>
              <a:t>最简单的线性预测</a:t>
            </a:r>
            <a:endParaRPr lang="en-US" altLang="zh-CN" sz="2800" b="1" dirty="0">
              <a:solidFill>
                <a:schemeClr val="bg1"/>
              </a:solidFill>
            </a:endParaRPr>
          </a:p>
          <a:p>
            <a:pPr marL="1371600" lvl="2" indent="-457200">
              <a:buFont typeface="Wingdings" panose="05000000000000000000" pitchFamily="2" charset="2"/>
              <a:buChar char="Ø"/>
            </a:pPr>
            <a:r>
              <a:rPr lang="zh-CN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一群人的身高</a:t>
            </a:r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{Hi}</a:t>
            </a:r>
            <a:r>
              <a:rPr lang="zh-CN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与体重</a:t>
            </a:r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{Wi}</a:t>
            </a:r>
            <a:r>
              <a:rPr lang="zh-CN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有明显的相关性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zh-CN" altLang="zh-CN" sz="3200" b="1" dirty="0">
              <a:solidFill>
                <a:schemeClr val="bg1"/>
              </a:solidFill>
            </a:endParaRPr>
          </a:p>
          <a:p>
            <a:pPr marL="457200" lvl="0" indent="-457200">
              <a:buFont typeface="Wingdings" panose="05000000000000000000" pitchFamily="2" charset="2"/>
              <a:buChar char="Ø"/>
            </a:pPr>
            <a:endParaRPr lang="en-US" altLang="zh-CN" sz="3200" b="1" dirty="0">
              <a:solidFill>
                <a:schemeClr val="bg1"/>
              </a:solidFill>
              <a:sym typeface="+mn-ea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n-US" altLang="zh-CN" sz="2800" b="1" dirty="0">
              <a:solidFill>
                <a:schemeClr val="bg1"/>
              </a:solidFill>
              <a:sym typeface="+mn-ea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n-US" altLang="zh-CN" sz="2800" b="1" dirty="0">
              <a:solidFill>
                <a:schemeClr val="bg1"/>
              </a:solidFill>
              <a:sym typeface="+mn-ea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n-US" altLang="zh-CN" sz="2800" b="1" dirty="0">
              <a:solidFill>
                <a:schemeClr val="bg1"/>
              </a:solidFill>
              <a:sym typeface="+mn-ea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n-US" altLang="zh-CN" sz="2800" b="1" dirty="0">
              <a:solidFill>
                <a:schemeClr val="bg1"/>
              </a:solidFill>
              <a:sym typeface="+mn-ea"/>
            </a:endParaRPr>
          </a:p>
          <a:p>
            <a:pPr marL="228600" indent="-457200">
              <a:buFont typeface="Wingdings" panose="05000000000000000000" pitchFamily="2" charset="2"/>
              <a:buChar char="Ø"/>
            </a:pPr>
            <a:endParaRPr lang="en-US" altLang="zh-CN" sz="3200" b="1" dirty="0">
              <a:solidFill>
                <a:schemeClr val="bg1"/>
              </a:solidFill>
            </a:endParaRPr>
          </a:p>
          <a:p>
            <a:pPr marL="228600" lvl="1"/>
            <a:endParaRPr lang="en-US" altLang="zh-CN" sz="3200" b="1" dirty="0">
              <a:solidFill>
                <a:schemeClr val="bg1"/>
              </a:solidFill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B93569F4-C672-45FA-85C0-E6841FCE81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5980" y="2949029"/>
            <a:ext cx="4909141" cy="3682458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3478E2D9-E123-49C4-942F-3F47FE6782C4}"/>
              </a:ext>
            </a:extLst>
          </p:cNvPr>
          <p:cNvSpPr txBox="1"/>
          <p:nvPr/>
        </p:nvSpPr>
        <p:spPr>
          <a:xfrm>
            <a:off x="4577244" y="4912978"/>
            <a:ext cx="269461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</a:rPr>
              <a:t>预测函数：</a:t>
            </a:r>
            <a:endParaRPr lang="en-US" altLang="zh-CN" sz="2400" b="1" dirty="0">
              <a:solidFill>
                <a:schemeClr val="bg1"/>
              </a:solidFill>
            </a:endParaRPr>
          </a:p>
          <a:p>
            <a:r>
              <a:rPr lang="en-US" altLang="zh-CN" sz="2400" b="1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Microsoft Himalaya" panose="01010100010101010101" pitchFamily="2" charset="0"/>
              </a:rPr>
              <a:t> W = a</a:t>
            </a:r>
            <a:r>
              <a:rPr lang="en-US" altLang="zh-CN" sz="2400" b="1" kern="100" baseline="-25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Microsoft Himalaya" panose="01010100010101010101" pitchFamily="2" charset="0"/>
              </a:rPr>
              <a:t>0</a:t>
            </a:r>
            <a:r>
              <a:rPr lang="en-US" altLang="zh-CN" sz="2400" b="1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Microsoft Himalaya" panose="01010100010101010101" pitchFamily="2" charset="0"/>
              </a:rPr>
              <a:t> + a</a:t>
            </a:r>
            <a:r>
              <a:rPr lang="en-US" altLang="zh-CN" sz="2400" b="1" kern="100" baseline="-25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Microsoft Himalaya" panose="01010100010101010101" pitchFamily="2" charset="0"/>
              </a:rPr>
              <a:t>1</a:t>
            </a:r>
            <a:r>
              <a:rPr lang="en-US" altLang="zh-CN" sz="2400" b="1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Microsoft Himalaya" panose="01010100010101010101" pitchFamily="2" charset="0"/>
              </a:rPr>
              <a:t>H</a:t>
            </a:r>
            <a:endParaRPr lang="zh-CN" altLang="zh-CN" sz="2400" b="1" kern="100" dirty="0">
              <a:solidFill>
                <a:schemeClr val="bg1"/>
              </a:solidFill>
              <a:effectLst/>
              <a:latin typeface="等线" panose="02010600030101010101" pitchFamily="2" charset="-122"/>
              <a:ea typeface="等线" panose="02010600030101010101" pitchFamily="2" charset="-122"/>
              <a:cs typeface="Microsoft Himalaya" panose="01010100010101010101" pitchFamily="2" charset="0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664747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540000" y="419735"/>
            <a:ext cx="504000" cy="504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360000" y="282575"/>
            <a:ext cx="504000" cy="504000"/>
          </a:xfrm>
          <a:prstGeom prst="rect">
            <a:avLst/>
          </a:prstGeom>
          <a:solidFill>
            <a:schemeClr val="bg1">
              <a:alpha val="0"/>
            </a:schemeClr>
          </a:solidFill>
          <a:ln w="12700" cmpd="sng">
            <a:solidFill>
              <a:schemeClr val="bg1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949325" y="2479675"/>
            <a:ext cx="2490903" cy="1898015"/>
            <a:chOff x="676275" y="1709058"/>
            <a:chExt cx="1589938" cy="1105719"/>
          </a:xfrm>
        </p:grpSpPr>
        <p:sp>
          <p:nvSpPr>
            <p:cNvPr id="3" name="对角圆角矩形 1"/>
            <p:cNvSpPr/>
            <p:nvPr/>
          </p:nvSpPr>
          <p:spPr>
            <a:xfrm>
              <a:off x="676275" y="1709058"/>
              <a:ext cx="1543050" cy="1105719"/>
            </a:xfrm>
            <a:prstGeom prst="round2DiagRect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sz="200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4" name="文本框 10"/>
            <p:cNvSpPr txBox="1"/>
            <p:nvPr/>
          </p:nvSpPr>
          <p:spPr>
            <a:xfrm>
              <a:off x="736706" y="2068059"/>
              <a:ext cx="1529507" cy="253916"/>
            </a:xfrm>
            <a:prstGeom prst="rect">
              <a:avLst/>
            </a:prstGeom>
            <a:noFill/>
          </p:spPr>
          <p:txBody>
            <a:bodyPr wrap="none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3600" b="1" dirty="0">
                  <a:solidFill>
                    <a:schemeClr val="bg1"/>
                  </a:solidFill>
                  <a:cs typeface="+mn-ea"/>
                  <a:sym typeface="+mn-lt"/>
                </a:rPr>
                <a:t>原理</a:t>
              </a:r>
              <a:endParaRPr lang="en-US" altLang="zh-CN" sz="36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5" name="矩形 4"/>
          <p:cNvSpPr/>
          <p:nvPr/>
        </p:nvSpPr>
        <p:spPr>
          <a:xfrm>
            <a:off x="3840300" y="1100667"/>
            <a:ext cx="8154704" cy="4842933"/>
          </a:xfrm>
          <a:prstGeom prst="rect">
            <a:avLst/>
          </a:prstGeom>
          <a:solidFill>
            <a:schemeClr val="bg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28600" lvl="1" indent="0">
              <a:buNone/>
            </a:pPr>
            <a:endParaRPr lang="zh-CN" altLang="en-US"/>
          </a:p>
        </p:txBody>
      </p:sp>
      <p:sp>
        <p:nvSpPr>
          <p:cNvPr id="9" name="内容占位符 2"/>
          <p:cNvSpPr>
            <a:spLocks noGrp="1"/>
          </p:cNvSpPr>
          <p:nvPr/>
        </p:nvSpPr>
        <p:spPr>
          <a:xfrm>
            <a:off x="4375785" y="419735"/>
            <a:ext cx="7476490" cy="6075045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571500" indent="-5715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Ø"/>
              <a:defRPr sz="44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Ø"/>
              <a:defRPr sz="32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Ø"/>
              <a:defRPr sz="32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714500" indent="-3429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Ø"/>
              <a:defRPr sz="36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None/>
              <a:defRPr sz="36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Courier New" panose="02070309020205020404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Courier New" panose="02070309020205020404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9pPr>
          </a:lstStyle>
          <a:p>
            <a:pPr marL="0" indent="0">
              <a:buFont typeface="+mj-lt"/>
              <a:buNone/>
            </a:pPr>
            <a:endParaRPr lang="zh-CN" altLang="en-US" sz="24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/>
              <p:cNvSpPr txBox="1"/>
              <p:nvPr/>
            </p:nvSpPr>
            <p:spPr>
              <a:xfrm>
                <a:off x="3910296" y="1227667"/>
                <a:ext cx="8084708" cy="4715933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457200" lvl="0" indent="-457200">
                  <a:buFont typeface="Wingdings" panose="05000000000000000000" pitchFamily="2" charset="2"/>
                  <a:buChar char="Ø"/>
                </a:pPr>
                <a:r>
                  <a:rPr lang="en-US" altLang="zh-CN" sz="3200" b="1" dirty="0" err="1">
                    <a:solidFill>
                      <a:schemeClr val="bg1"/>
                    </a:solidFill>
                    <a:sym typeface="+mn-ea"/>
                  </a:rPr>
                  <a:t>LPC</a:t>
                </a:r>
                <a:r>
                  <a:rPr lang="zh-CN" altLang="en-US" sz="3200" b="1" dirty="0">
                    <a:solidFill>
                      <a:schemeClr val="bg1"/>
                    </a:solidFill>
                    <a:sym typeface="+mn-ea"/>
                  </a:rPr>
                  <a:t>原理</a:t>
                </a:r>
                <a:endParaRPr lang="en-US" altLang="zh-CN" sz="3200" b="1" dirty="0">
                  <a:solidFill>
                    <a:schemeClr val="bg1"/>
                  </a:solidFill>
                  <a:sym typeface="+mn-ea"/>
                </a:endParaRPr>
              </a:p>
              <a:p>
                <a:pPr marL="457200" lvl="0" indent="-457200">
                  <a:buFont typeface="Wingdings" panose="05000000000000000000" pitchFamily="2" charset="2"/>
                  <a:buChar char="Ø"/>
                </a:pPr>
                <a:endParaRPr lang="en-US" altLang="zh-CN" sz="3200" b="1" dirty="0">
                  <a:solidFill>
                    <a:schemeClr val="bg1"/>
                  </a:solidFill>
                  <a:sym typeface="+mn-ea"/>
                </a:endParaRPr>
              </a:p>
              <a:p>
                <a:pPr algn="just"/>
                <a:r>
                  <a:rPr lang="zh-CN" altLang="zh-CN" sz="2400" b="1" kern="1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Microsoft Himalaya" panose="01010100010101010101" pitchFamily="2" charset="0"/>
                  </a:rPr>
                  <a:t>设</a:t>
                </a:r>
                <a:r>
                  <a:rPr lang="en-US" altLang="zh-CN" sz="2400" b="1" kern="10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Microsoft Himalaya" panose="01010100010101010101" pitchFamily="2" charset="0"/>
                  </a:rPr>
                  <a:t>Ŵ</a:t>
                </a:r>
                <a:r>
                  <a:rPr lang="en-US" altLang="zh-CN" sz="2400" b="1" kern="100" baseline="-2500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Microsoft Himalaya" panose="01010100010101010101" pitchFamily="2" charset="0"/>
                  </a:rPr>
                  <a:t>i</a:t>
                </a:r>
                <a:r>
                  <a:rPr lang="zh-CN" altLang="zh-CN" sz="2400" b="1" kern="1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Microsoft Himalaya" panose="01010100010101010101" pitchFamily="2" charset="0"/>
                  </a:rPr>
                  <a:t>为期望体重，</a:t>
                </a:r>
                <a:r>
                  <a:rPr lang="en-US" altLang="zh-CN" sz="2400" b="1" kern="1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Microsoft Himalaya" panose="01010100010101010101" pitchFamily="2" charset="0"/>
                  </a:rPr>
                  <a:t>W</a:t>
                </a:r>
                <a:r>
                  <a:rPr lang="en-US" altLang="zh-CN" sz="2400" b="1" kern="100" baseline="-250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Microsoft Himalaya" panose="01010100010101010101" pitchFamily="2" charset="0"/>
                  </a:rPr>
                  <a:t>i</a:t>
                </a:r>
                <a:r>
                  <a:rPr lang="zh-CN" altLang="zh-CN" sz="2400" b="1" kern="1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Microsoft Himalaya" panose="01010100010101010101" pitchFamily="2" charset="0"/>
                  </a:rPr>
                  <a:t>为实际体重，</a:t>
                </a:r>
                <a:r>
                  <a:rPr lang="en-US" altLang="zh-CN" sz="2400" b="1" kern="10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Microsoft Himalaya" panose="01010100010101010101" pitchFamily="2" charset="0"/>
                  </a:rPr>
                  <a:t>e</a:t>
                </a:r>
                <a:r>
                  <a:rPr lang="en-US" altLang="zh-CN" sz="2400" b="1" kern="100" baseline="-2500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Microsoft Himalaya" panose="01010100010101010101" pitchFamily="2" charset="0"/>
                  </a:rPr>
                  <a:t>i</a:t>
                </a:r>
                <a:r>
                  <a:rPr lang="zh-CN" altLang="zh-CN" sz="2400" b="1" kern="1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Microsoft Himalaya" panose="01010100010101010101" pitchFamily="2" charset="0"/>
                  </a:rPr>
                  <a:t>为两者的误差。</a:t>
                </a:r>
                <a:endParaRPr lang="en-US" altLang="zh-CN" sz="2400" b="1" kern="1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Microsoft Himalaya" panose="01010100010101010101" pitchFamily="2" charset="0"/>
                </a:endParaRPr>
              </a:p>
              <a:p>
                <a:pPr algn="just"/>
                <a:endParaRPr lang="zh-CN" altLang="zh-CN" sz="2400" b="1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Microsoft Himalaya" panose="01010100010101010101" pitchFamily="2" charset="0"/>
                </a:endParaRPr>
              </a:p>
              <a:p>
                <a:pPr algn="ctr"/>
                <a:r>
                  <a:rPr lang="en-US" altLang="zh-CN" sz="2400" b="1" kern="10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Microsoft Himalaya" panose="01010100010101010101" pitchFamily="2" charset="0"/>
                  </a:rPr>
                  <a:t>e</a:t>
                </a:r>
                <a:r>
                  <a:rPr lang="en-US" altLang="zh-CN" sz="2400" b="1" kern="100" baseline="-2500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Microsoft Himalaya" panose="01010100010101010101" pitchFamily="2" charset="0"/>
                  </a:rPr>
                  <a:t>i</a:t>
                </a:r>
                <a:r>
                  <a:rPr lang="en-US" altLang="zh-CN" sz="2400" b="1" kern="1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Microsoft Himalaya" panose="01010100010101010101" pitchFamily="2" charset="0"/>
                  </a:rPr>
                  <a:t> = W</a:t>
                </a:r>
                <a:r>
                  <a:rPr lang="en-US" altLang="zh-CN" sz="2400" b="1" kern="100" baseline="-250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Microsoft Himalaya" panose="01010100010101010101" pitchFamily="2" charset="0"/>
                  </a:rPr>
                  <a:t>i</a:t>
                </a:r>
                <a:r>
                  <a:rPr lang="en-US" altLang="zh-CN" sz="2400" b="1" kern="1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Microsoft Himalaya" panose="01010100010101010101" pitchFamily="2" charset="0"/>
                  </a:rPr>
                  <a:t> – </a:t>
                </a:r>
                <a:r>
                  <a:rPr lang="en-US" altLang="zh-CN" sz="2400" b="1" kern="10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Microsoft Himalaya" panose="01010100010101010101" pitchFamily="2" charset="0"/>
                  </a:rPr>
                  <a:t>Ŵ</a:t>
                </a:r>
                <a:r>
                  <a:rPr lang="en-US" altLang="zh-CN" sz="2400" b="1" kern="100" baseline="-2500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Microsoft Himalaya" panose="01010100010101010101" pitchFamily="2" charset="0"/>
                  </a:rPr>
                  <a:t>i</a:t>
                </a:r>
                <a:r>
                  <a:rPr lang="en-US" altLang="zh-CN" sz="2400" b="1" kern="1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Microsoft Himalaya" panose="01010100010101010101" pitchFamily="2" charset="0"/>
                  </a:rPr>
                  <a:t> = W</a:t>
                </a:r>
                <a:r>
                  <a:rPr lang="en-US" altLang="zh-CN" sz="2400" b="1" kern="100" baseline="-250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Microsoft Himalaya" panose="01010100010101010101" pitchFamily="2" charset="0"/>
                  </a:rPr>
                  <a:t>i</a:t>
                </a:r>
                <a:r>
                  <a:rPr lang="en-US" altLang="zh-CN" sz="2400" b="1" kern="1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Microsoft Himalaya" panose="01010100010101010101" pitchFamily="2" charset="0"/>
                  </a:rPr>
                  <a:t> – (a</a:t>
                </a:r>
                <a:r>
                  <a:rPr lang="en-US" altLang="zh-CN" sz="2400" b="1" kern="100" baseline="-250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Microsoft Himalaya" panose="01010100010101010101" pitchFamily="2" charset="0"/>
                  </a:rPr>
                  <a:t>0</a:t>
                </a:r>
                <a:r>
                  <a:rPr lang="en-US" altLang="zh-CN" sz="2400" b="1" kern="1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Microsoft Himalaya" panose="01010100010101010101" pitchFamily="2" charset="0"/>
                  </a:rPr>
                  <a:t> +a</a:t>
                </a:r>
                <a:r>
                  <a:rPr lang="en-US" altLang="zh-CN" sz="2400" b="1" kern="100" baseline="-250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Microsoft Himalaya" panose="01010100010101010101" pitchFamily="2" charset="0"/>
                  </a:rPr>
                  <a:t>1</a:t>
                </a:r>
                <a:r>
                  <a:rPr lang="en-US" altLang="zh-CN" sz="2400" b="1" kern="1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Microsoft Himalaya" panose="01010100010101010101" pitchFamily="2" charset="0"/>
                  </a:rPr>
                  <a:t>H</a:t>
                </a:r>
                <a:r>
                  <a:rPr lang="en-US" altLang="zh-CN" sz="2400" b="1" kern="100" baseline="-250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Microsoft Himalaya" panose="01010100010101010101" pitchFamily="2" charset="0"/>
                  </a:rPr>
                  <a:t>i</a:t>
                </a:r>
                <a:r>
                  <a:rPr lang="en-US" altLang="zh-CN" sz="2400" b="1" kern="1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Microsoft Himalaya" panose="01010100010101010101" pitchFamily="2" charset="0"/>
                  </a:rPr>
                  <a:t>)</a:t>
                </a:r>
                <a:endParaRPr lang="zh-CN" altLang="zh-CN" sz="2400" b="1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Microsoft Himalaya" panose="01010100010101010101" pitchFamily="2" charset="0"/>
                </a:endParaRPr>
              </a:p>
              <a:p>
                <a:pPr algn="just"/>
                <a:r>
                  <a:rPr lang="en-US" altLang="zh-CN" sz="1800" kern="1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Microsoft Himalaya" panose="01010100010101010101" pitchFamily="2" charset="0"/>
                  </a:rPr>
                  <a:t> </a:t>
                </a:r>
                <a:endParaRPr lang="zh-CN" altLang="zh-CN" sz="1800" kern="100" dirty="0"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Microsoft Himalaya" panose="01010100010101010101" pitchFamily="2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zh-CN" altLang="zh-CN" sz="2400" b="1" i="1" kern="100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Microsoft Himalaya" panose="01010100010101010101" pitchFamily="2" charset="0"/>
                            </a:rPr>
                          </m:ctrlPr>
                        </m:naryPr>
                        <m:sub>
                          <m:r>
                            <a:rPr lang="en-US" altLang="zh-CN" sz="2400" b="1" i="0" kern="1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Microsoft Himalaya" panose="01010100010101010101" pitchFamily="2" charset="0"/>
                            </a:rPr>
                            <m:t>𝐢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zh-CN" altLang="zh-CN" sz="2400" b="1" i="1" kern="1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Microsoft Himalaya" panose="01010100010101010101" pitchFamily="2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400" b="1" i="0" kern="1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Microsoft Himalaya" panose="01010100010101010101" pitchFamily="2" charset="0"/>
                                </a:rPr>
                                <m:t>𝐞</m:t>
                              </m:r>
                            </m:e>
                            <m:sub>
                              <m:r>
                                <a:rPr lang="en-US" altLang="zh-CN" sz="2400" b="1" i="0" kern="1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Microsoft Himalaya" panose="01010100010101010101" pitchFamily="2" charset="0"/>
                                </a:rPr>
                                <m:t>𝐢</m:t>
                              </m:r>
                            </m:sub>
                            <m:sup>
                              <m:r>
                                <a:rPr lang="en-US" altLang="zh-CN" sz="2400" b="1" i="0" kern="1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Microsoft Himalaya" panose="01010100010101010101" pitchFamily="2" charset="0"/>
                                </a:rPr>
                                <m:t>   </m:t>
                              </m:r>
                              <m:r>
                                <a:rPr lang="en-US" altLang="zh-CN" sz="2400" b="1" i="0" kern="1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Microsoft Himalaya" panose="01010100010101010101" pitchFamily="2" charset="0"/>
                                </a:rPr>
                                <m:t>𝟐</m:t>
                              </m:r>
                            </m:sup>
                          </m:sSubSup>
                          <m:r>
                            <a:rPr lang="en-US" altLang="zh-CN" sz="2400" b="1" i="0" kern="1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Microsoft Himalaya" panose="01010100010101010101" pitchFamily="2" charset="0"/>
                            </a:rPr>
                            <m:t>= </m:t>
                          </m:r>
                        </m:e>
                      </m:nary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zh-CN" altLang="zh-CN" sz="2400" b="1" i="1" kern="1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Microsoft Himalaya" panose="01010100010101010101" pitchFamily="2" charset="0"/>
                            </a:rPr>
                          </m:ctrlPr>
                        </m:naryPr>
                        <m:sub>
                          <m:r>
                            <a:rPr lang="en-US" altLang="zh-CN" sz="2400" b="1" i="0" kern="1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Microsoft Himalaya" panose="01010100010101010101" pitchFamily="2" charset="0"/>
                            </a:rPr>
                            <m:t>𝐢</m:t>
                          </m:r>
                        </m:sub>
                        <m:sup/>
                        <m:e>
                          <m:r>
                            <a:rPr lang="en-US" altLang="zh-CN" sz="2400" b="1" i="0" kern="1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Microsoft Himalaya" panose="01010100010101010101" pitchFamily="2" charset="0"/>
                            </a:rPr>
                            <m:t>[</m:t>
                          </m:r>
                          <m:sSub>
                            <m:sSubPr>
                              <m:ctrlPr>
                                <a:rPr lang="zh-CN" altLang="zh-CN" sz="2400" b="1" i="1" kern="1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Microsoft Himalaya" panose="01010100010101010101" pitchFamily="2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0" kern="1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Microsoft Himalaya" panose="01010100010101010101" pitchFamily="2" charset="0"/>
                                </a:rPr>
                                <m:t>𝐖</m:t>
                              </m:r>
                            </m:e>
                            <m:sub>
                              <m:r>
                                <a:rPr lang="en-US" altLang="zh-CN" sz="2400" b="1" i="0" kern="1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Microsoft Himalaya" panose="01010100010101010101" pitchFamily="2" charset="0"/>
                                </a:rPr>
                                <m:t>𝐢</m:t>
                              </m:r>
                              <m:r>
                                <a:rPr lang="en-US" altLang="zh-CN" sz="2400" b="1" i="0" kern="1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Microsoft Himalaya" panose="01010100010101010101" pitchFamily="2" charset="0"/>
                                </a:rPr>
                                <m:t> </m:t>
                              </m:r>
                            </m:sub>
                          </m:sSub>
                          <m:r>
                            <a:rPr lang="en-US" altLang="zh-CN" sz="2400" b="1" i="0" kern="1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Microsoft Himalaya" panose="01010100010101010101" pitchFamily="2" charset="0"/>
                            </a:rPr>
                            <m:t>−(</m:t>
                          </m:r>
                          <m:sSub>
                            <m:sSubPr>
                              <m:ctrlPr>
                                <a:rPr lang="zh-CN" altLang="zh-CN" sz="2400" b="1" i="1" kern="1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Microsoft Himalaya" panose="01010100010101010101" pitchFamily="2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0" kern="1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Microsoft Himalaya" panose="01010100010101010101" pitchFamily="2" charset="0"/>
                                </a:rPr>
                                <m:t>𝐚</m:t>
                              </m:r>
                            </m:e>
                            <m:sub>
                              <m:r>
                                <a:rPr lang="en-US" altLang="zh-CN" sz="2400" b="1" i="0" kern="1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Microsoft Himalaya" panose="01010100010101010101" pitchFamily="2" charset="0"/>
                                </a:rPr>
                                <m:t>𝟎</m:t>
                              </m:r>
                            </m:sub>
                          </m:sSub>
                          <m:r>
                            <a:rPr lang="en-US" altLang="zh-CN" sz="2400" b="1" i="0" kern="1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Microsoft Himalaya" panose="01010100010101010101" pitchFamily="2" charset="0"/>
                            </a:rPr>
                            <m:t> + </m:t>
                          </m:r>
                          <m:sSub>
                            <m:sSubPr>
                              <m:ctrlPr>
                                <a:rPr lang="zh-CN" altLang="zh-CN" sz="2400" b="1" i="1" kern="1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Microsoft Himalaya" panose="01010100010101010101" pitchFamily="2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0" kern="1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Microsoft Himalaya" panose="01010100010101010101" pitchFamily="2" charset="0"/>
                                </a:rPr>
                                <m:t>𝐚</m:t>
                              </m:r>
                            </m:e>
                            <m:sub>
                              <m:r>
                                <a:rPr lang="en-US" altLang="zh-CN" sz="2400" b="1" i="0" kern="1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Microsoft Himalaya" panose="01010100010101010101" pitchFamily="2" charset="0"/>
                                </a:rPr>
                                <m:t>𝟏</m:t>
                              </m:r>
                            </m:sub>
                          </m:sSub>
                          <m:sSub>
                            <m:sSubPr>
                              <m:ctrlPr>
                                <a:rPr lang="zh-CN" altLang="zh-CN" sz="2400" b="1" i="1" kern="1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Microsoft Himalaya" panose="01010100010101010101" pitchFamily="2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0" kern="1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Microsoft Himalaya" panose="01010100010101010101" pitchFamily="2" charset="0"/>
                                </a:rPr>
                                <m:t>𝐇</m:t>
                              </m:r>
                            </m:e>
                            <m:sub>
                              <m:r>
                                <a:rPr lang="en-US" altLang="zh-CN" sz="2400" b="1" i="0" kern="1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Microsoft Himalaya" panose="01010100010101010101" pitchFamily="2" charset="0"/>
                                </a:rPr>
                                <m:t>𝐢</m:t>
                              </m:r>
                            </m:sub>
                          </m:sSub>
                          <m:r>
                            <a:rPr lang="en-US" altLang="zh-CN" sz="2400" b="1" i="0" kern="1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Microsoft Himalaya" panose="01010100010101010101" pitchFamily="2" charset="0"/>
                            </a:rPr>
                            <m:t>)</m:t>
                          </m:r>
                        </m:e>
                      </m:nary>
                      <m:sSup>
                        <m:sSupPr>
                          <m:ctrlPr>
                            <a:rPr lang="zh-CN" altLang="zh-CN" sz="2400" b="1" i="1" kern="1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Microsoft Himalaya" panose="01010100010101010101" pitchFamily="2" charset="0"/>
                            </a:rPr>
                          </m:ctrlPr>
                        </m:sSupPr>
                        <m:e>
                          <m:r>
                            <a:rPr lang="en-US" altLang="zh-CN" sz="2400" b="1" i="0" kern="1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Microsoft Himalaya" panose="01010100010101010101" pitchFamily="2" charset="0"/>
                            </a:rPr>
                            <m:t>]</m:t>
                          </m:r>
                        </m:e>
                        <m:sup>
                          <m:r>
                            <a:rPr lang="en-US" altLang="zh-CN" sz="2400" b="1" i="0" kern="1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Microsoft Himalaya" panose="01010100010101010101" pitchFamily="2" charset="0"/>
                            </a:rPr>
                            <m:t>𝟐</m:t>
                          </m:r>
                        </m:sup>
                      </m:sSup>
                    </m:oMath>
                  </m:oMathPara>
                </a14:m>
                <a:endParaRPr lang="zh-CN" altLang="zh-CN" sz="2400" b="1" kern="100" dirty="0"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Microsoft Himalaya" panose="01010100010101010101" pitchFamily="2" charset="0"/>
                </a:endParaRPr>
              </a:p>
              <a:p>
                <a:pPr marL="457200" lvl="0" indent="-457200">
                  <a:buFont typeface="Wingdings" panose="05000000000000000000" pitchFamily="2" charset="2"/>
                  <a:buChar char="Ø"/>
                </a:pPr>
                <a:endParaRPr lang="en-US" altLang="zh-CN" sz="2800" b="1" dirty="0">
                  <a:solidFill>
                    <a:schemeClr val="bg1"/>
                  </a:solidFill>
                  <a:sym typeface="+mn-ea"/>
                </a:endParaRPr>
              </a:p>
              <a:p>
                <a:pPr marL="914400" lvl="1" indent="-457200">
                  <a:buFont typeface="Wingdings" panose="05000000000000000000" pitchFamily="2" charset="2"/>
                  <a:buChar char="Ø"/>
                </a:pPr>
                <a:r>
                  <a:rPr lang="zh-CN" altLang="en-US" sz="2800" b="1" dirty="0">
                    <a:solidFill>
                      <a:schemeClr val="bg1"/>
                    </a:solidFill>
                    <a:sym typeface="+mn-ea"/>
                  </a:rPr>
                  <a:t>可以利用求误差和（</a:t>
                </a:r>
                <a:r>
                  <a:rPr lang="zh-CN" altLang="zh-CN" sz="2800" b="1" kern="100" dirty="0">
                    <a:solidFill>
                      <a:schemeClr val="bg1"/>
                    </a:solidFill>
                    <a:effectLst/>
                    <a:ea typeface="Cambria Math" panose="02040503050406030204" pitchFamily="18" charset="0"/>
                    <a:cs typeface="Microsoft Himalaya" panose="01010100010101010101" pitchFamily="2" charset="0"/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undOvr"/>
                        <m:supHide m:val="on"/>
                        <m:ctrlPr>
                          <a:rPr lang="zh-CN" altLang="zh-CN" sz="2800" b="1" i="1" kern="100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Microsoft Himalaya" panose="01010100010101010101" pitchFamily="2" charset="0"/>
                          </a:rPr>
                        </m:ctrlPr>
                      </m:naryPr>
                      <m:sub>
                        <m:r>
                          <a:rPr lang="en-US" altLang="zh-CN" sz="2800" b="1" i="0" kern="10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Microsoft Himalaya" panose="01010100010101010101" pitchFamily="2" charset="0"/>
                          </a:rPr>
                          <m:t>𝐢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lang="zh-CN" altLang="zh-CN" sz="2800" b="1" i="1" kern="10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Microsoft Himalaya" panose="01010100010101010101" pitchFamily="2" charset="0"/>
                              </a:rPr>
                            </m:ctrlPr>
                          </m:sSubSupPr>
                          <m:e>
                            <m:r>
                              <a:rPr lang="en-US" altLang="zh-CN" sz="2800" b="1" i="0" kern="10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Microsoft Himalaya" panose="01010100010101010101" pitchFamily="2" charset="0"/>
                              </a:rPr>
                              <m:t>𝐞</m:t>
                            </m:r>
                          </m:e>
                          <m:sub>
                            <m:r>
                              <a:rPr lang="en-US" altLang="zh-CN" sz="2800" b="1" i="0" kern="10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Microsoft Himalaya" panose="01010100010101010101" pitchFamily="2" charset="0"/>
                              </a:rPr>
                              <m:t>𝐢</m:t>
                            </m:r>
                          </m:sub>
                          <m:sup>
                            <m:r>
                              <a:rPr lang="en-US" altLang="zh-CN" sz="2800" b="1" i="0" kern="10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Microsoft Himalaya" panose="01010100010101010101" pitchFamily="2" charset="0"/>
                              </a:rPr>
                              <m:t>   </m:t>
                            </m:r>
                            <m:r>
                              <a:rPr lang="en-US" altLang="zh-CN" sz="2800" b="1" i="0" kern="10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Microsoft Himalaya" panose="01010100010101010101" pitchFamily="2" charset="0"/>
                              </a:rPr>
                              <m:t>𝟐</m:t>
                            </m:r>
                          </m:sup>
                        </m:sSubSup>
                        <m:r>
                          <a:rPr lang="en-US" altLang="zh-CN" sz="2800" b="1" i="0" kern="10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Microsoft Himalaya" panose="01010100010101010101" pitchFamily="2" charset="0"/>
                          </a:rPr>
                          <m:t> </m:t>
                        </m:r>
                      </m:e>
                    </m:nary>
                  </m:oMath>
                </a14:m>
                <a:r>
                  <a:rPr lang="zh-CN" altLang="en-US" sz="2800" b="1" dirty="0">
                    <a:solidFill>
                      <a:schemeClr val="bg1"/>
                    </a:solidFill>
                    <a:sym typeface="+mn-ea"/>
                  </a:rPr>
                  <a:t>）最小的办法，求得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800" b="1" i="1" kern="1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Microsoft Himalaya" panose="01010100010101010101" pitchFamily="2" charset="0"/>
                          </a:rPr>
                        </m:ctrlPr>
                      </m:sSubPr>
                      <m:e>
                        <m:r>
                          <a:rPr lang="en-US" altLang="zh-CN" sz="2800" b="1" kern="1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Microsoft Himalaya" panose="01010100010101010101" pitchFamily="2" charset="0"/>
                          </a:rPr>
                          <m:t>𝐚</m:t>
                        </m:r>
                      </m:e>
                      <m:sub>
                        <m:r>
                          <a:rPr lang="en-US" altLang="zh-CN" sz="2800" b="1" kern="1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Microsoft Himalaya" panose="01010100010101010101" pitchFamily="2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zh-CN" altLang="en-US" sz="2800" b="1" dirty="0">
                    <a:solidFill>
                      <a:schemeClr val="bg1"/>
                    </a:solidFill>
                    <a:sym typeface="+mn-ea"/>
                  </a:rPr>
                  <a:t>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800" b="1" i="1" kern="1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Microsoft Himalaya" panose="01010100010101010101" pitchFamily="2" charset="0"/>
                          </a:rPr>
                        </m:ctrlPr>
                      </m:sSubPr>
                      <m:e>
                        <m:r>
                          <a:rPr lang="en-US" altLang="zh-CN" sz="2800" b="1" kern="1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Microsoft Himalaya" panose="01010100010101010101" pitchFamily="2" charset="0"/>
                          </a:rPr>
                          <m:t>𝐚</m:t>
                        </m:r>
                      </m:e>
                      <m:sub>
                        <m:r>
                          <a:rPr lang="en-US" altLang="zh-CN" sz="2800" b="1" kern="1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Microsoft Himalaya" panose="01010100010101010101" pitchFamily="2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zh-CN" altLang="en-US" sz="2800" b="1" dirty="0">
                    <a:solidFill>
                      <a:schemeClr val="bg1"/>
                    </a:solidFill>
                    <a:sym typeface="+mn-ea"/>
                  </a:rPr>
                  <a:t>。</a:t>
                </a:r>
                <a:endParaRPr lang="en-US" altLang="zh-CN" sz="2800" b="1" dirty="0">
                  <a:solidFill>
                    <a:schemeClr val="bg1"/>
                  </a:solidFill>
                  <a:sym typeface="+mn-ea"/>
                </a:endParaRPr>
              </a:p>
              <a:p>
                <a:pPr marL="914400" lvl="1" indent="-457200">
                  <a:buFont typeface="Wingdings" panose="05000000000000000000" pitchFamily="2" charset="2"/>
                  <a:buChar char="Ø"/>
                </a:pPr>
                <a:endParaRPr lang="en-US" altLang="zh-CN" sz="2800" b="1" dirty="0">
                  <a:solidFill>
                    <a:schemeClr val="bg1"/>
                  </a:solidFill>
                  <a:sym typeface="+mn-ea"/>
                </a:endParaRPr>
              </a:p>
              <a:p>
                <a:pPr marL="914400" lvl="1" indent="-457200">
                  <a:buFont typeface="Wingdings" panose="05000000000000000000" pitchFamily="2" charset="2"/>
                  <a:buChar char="Ø"/>
                </a:pPr>
                <a:endParaRPr lang="en-US" altLang="zh-CN" sz="2800" b="1" dirty="0">
                  <a:solidFill>
                    <a:schemeClr val="bg1"/>
                  </a:solidFill>
                  <a:sym typeface="+mn-ea"/>
                </a:endParaRPr>
              </a:p>
              <a:p>
                <a:pPr marL="914400" lvl="1" indent="-457200">
                  <a:buFont typeface="Wingdings" panose="05000000000000000000" pitchFamily="2" charset="2"/>
                  <a:buChar char="Ø"/>
                </a:pPr>
                <a:endParaRPr lang="en-US" altLang="zh-CN" sz="2800" b="1" dirty="0">
                  <a:solidFill>
                    <a:schemeClr val="bg1"/>
                  </a:solidFill>
                  <a:sym typeface="+mn-ea"/>
                </a:endParaRPr>
              </a:p>
              <a:p>
                <a:pPr marL="914400" lvl="1" indent="-457200">
                  <a:buFont typeface="Wingdings" panose="05000000000000000000" pitchFamily="2" charset="2"/>
                  <a:buChar char="Ø"/>
                </a:pPr>
                <a:endParaRPr lang="en-US" altLang="zh-CN" sz="2800" b="1" dirty="0">
                  <a:solidFill>
                    <a:schemeClr val="bg1"/>
                  </a:solidFill>
                  <a:sym typeface="+mn-ea"/>
                </a:endParaRPr>
              </a:p>
              <a:p>
                <a:pPr marL="228600" indent="-457200">
                  <a:buFont typeface="Wingdings" panose="05000000000000000000" pitchFamily="2" charset="2"/>
                  <a:buChar char="Ø"/>
                </a:pPr>
                <a:endParaRPr lang="en-US" altLang="zh-CN" sz="3200" b="1" dirty="0">
                  <a:solidFill>
                    <a:schemeClr val="bg1"/>
                  </a:solidFill>
                </a:endParaRPr>
              </a:p>
              <a:p>
                <a:pPr marL="228600" lvl="1"/>
                <a:endParaRPr lang="en-US" altLang="zh-CN" sz="32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0296" y="1227667"/>
                <a:ext cx="8084708" cy="4715933"/>
              </a:xfrm>
              <a:prstGeom prst="rect">
                <a:avLst/>
              </a:prstGeom>
              <a:blipFill>
                <a:blip r:embed="rId2"/>
                <a:stretch>
                  <a:fillRect l="-1658" t="-1680" b="-18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57764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540000" y="419735"/>
            <a:ext cx="504000" cy="504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360000" y="282575"/>
            <a:ext cx="504000" cy="504000"/>
          </a:xfrm>
          <a:prstGeom prst="rect">
            <a:avLst/>
          </a:prstGeom>
          <a:solidFill>
            <a:schemeClr val="bg1">
              <a:alpha val="0"/>
            </a:schemeClr>
          </a:solidFill>
          <a:ln w="12700" cmpd="sng">
            <a:solidFill>
              <a:schemeClr val="bg1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949325" y="2479675"/>
            <a:ext cx="2490903" cy="1898015"/>
            <a:chOff x="676275" y="1709058"/>
            <a:chExt cx="1589938" cy="1105719"/>
          </a:xfrm>
        </p:grpSpPr>
        <p:sp>
          <p:nvSpPr>
            <p:cNvPr id="3" name="对角圆角矩形 1"/>
            <p:cNvSpPr/>
            <p:nvPr/>
          </p:nvSpPr>
          <p:spPr>
            <a:xfrm>
              <a:off x="676275" y="1709058"/>
              <a:ext cx="1543050" cy="1105719"/>
            </a:xfrm>
            <a:prstGeom prst="round2DiagRect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sz="200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4" name="文本框 10"/>
            <p:cNvSpPr txBox="1"/>
            <p:nvPr/>
          </p:nvSpPr>
          <p:spPr>
            <a:xfrm>
              <a:off x="736706" y="2068059"/>
              <a:ext cx="1529507" cy="253916"/>
            </a:xfrm>
            <a:prstGeom prst="rect">
              <a:avLst/>
            </a:prstGeom>
            <a:noFill/>
          </p:spPr>
          <p:txBody>
            <a:bodyPr wrap="none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3600" b="1" dirty="0">
                  <a:solidFill>
                    <a:schemeClr val="bg1"/>
                  </a:solidFill>
                  <a:cs typeface="+mn-ea"/>
                  <a:sym typeface="+mn-lt"/>
                </a:rPr>
                <a:t>原理</a:t>
              </a:r>
              <a:endParaRPr lang="en-US" altLang="zh-CN" sz="36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5" name="矩形 4"/>
          <p:cNvSpPr/>
          <p:nvPr/>
        </p:nvSpPr>
        <p:spPr>
          <a:xfrm>
            <a:off x="3840299" y="693148"/>
            <a:ext cx="8144871" cy="5493117"/>
          </a:xfrm>
          <a:prstGeom prst="rect">
            <a:avLst/>
          </a:prstGeom>
          <a:solidFill>
            <a:schemeClr val="bg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28600" lvl="1" indent="0">
              <a:buNone/>
            </a:pPr>
            <a:endParaRPr lang="zh-CN" altLang="en-US"/>
          </a:p>
        </p:txBody>
      </p:sp>
      <p:sp>
        <p:nvSpPr>
          <p:cNvPr id="9" name="内容占位符 2"/>
          <p:cNvSpPr>
            <a:spLocks noGrp="1"/>
          </p:cNvSpPr>
          <p:nvPr/>
        </p:nvSpPr>
        <p:spPr>
          <a:xfrm>
            <a:off x="4375785" y="419735"/>
            <a:ext cx="7476490" cy="6075045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571500" indent="-5715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Ø"/>
              <a:defRPr sz="44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Ø"/>
              <a:defRPr sz="32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Ø"/>
              <a:defRPr sz="32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714500" indent="-3429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Ø"/>
              <a:defRPr sz="36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None/>
              <a:defRPr sz="36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Courier New" panose="02070309020205020404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Courier New" panose="02070309020205020404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9pPr>
          </a:lstStyle>
          <a:p>
            <a:pPr marL="0" indent="0">
              <a:buFont typeface="+mj-lt"/>
              <a:buNone/>
            </a:pP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840299" y="786575"/>
            <a:ext cx="8205504" cy="517615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457200" lvl="0" indent="-457200">
              <a:buFont typeface="Wingdings" panose="05000000000000000000" pitchFamily="2" charset="2"/>
              <a:buChar char="Ø"/>
            </a:pPr>
            <a:r>
              <a:rPr lang="en-US" altLang="zh-CN" sz="3200" b="1" dirty="0" err="1">
                <a:solidFill>
                  <a:schemeClr val="bg1"/>
                </a:solidFill>
                <a:sym typeface="+mn-ea"/>
              </a:rPr>
              <a:t>LPC</a:t>
            </a:r>
            <a:r>
              <a:rPr lang="zh-CN" altLang="en-US" sz="3200" b="1" dirty="0">
                <a:solidFill>
                  <a:schemeClr val="bg1"/>
                </a:solidFill>
                <a:sym typeface="+mn-ea"/>
              </a:rPr>
              <a:t>原理</a:t>
            </a:r>
            <a:endParaRPr lang="en-US" altLang="zh-CN" sz="3200" b="1" dirty="0">
              <a:solidFill>
                <a:schemeClr val="bg1"/>
              </a:solidFill>
              <a:sym typeface="+mn-ea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zh-CN" altLang="zh-CN" sz="2800" b="1" dirty="0">
                <a:solidFill>
                  <a:schemeClr val="bg1"/>
                </a:solidFill>
              </a:rPr>
              <a:t>一个更复杂的预测。</a:t>
            </a:r>
            <a:endParaRPr lang="en-US" altLang="zh-CN" sz="2800" b="1" dirty="0">
              <a:solidFill>
                <a:schemeClr val="bg1"/>
              </a:solidFill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n-US" altLang="zh-CN" sz="2800" b="1" dirty="0">
              <a:solidFill>
                <a:schemeClr val="bg1"/>
              </a:solidFill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n-US" altLang="zh-CN" sz="2800" b="1" dirty="0">
              <a:solidFill>
                <a:schemeClr val="bg1"/>
              </a:solidFill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zh-CN" altLang="zh-CN" sz="2800" b="1" dirty="0">
              <a:solidFill>
                <a:schemeClr val="bg1"/>
              </a:solidFill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n-US" altLang="zh-CN" sz="2800" b="1" dirty="0">
              <a:solidFill>
                <a:schemeClr val="bg1"/>
              </a:solidFill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n-US" altLang="zh-CN" sz="2800" b="1" dirty="0">
              <a:solidFill>
                <a:schemeClr val="bg1"/>
              </a:solidFill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n-US" altLang="zh-CN" sz="2800" b="1" dirty="0">
              <a:solidFill>
                <a:schemeClr val="bg1"/>
              </a:solidFill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n-US" altLang="zh-CN" sz="2800" b="1" dirty="0" err="1">
                <a:solidFill>
                  <a:schemeClr val="bg1"/>
                </a:solidFill>
              </a:rPr>
              <a:t>LPC</a:t>
            </a:r>
            <a:r>
              <a:rPr lang="zh-CN" altLang="en-US" sz="2800" b="1" dirty="0">
                <a:solidFill>
                  <a:schemeClr val="bg1"/>
                </a:solidFill>
              </a:rPr>
              <a:t>的特点</a:t>
            </a:r>
            <a:endParaRPr lang="en-US" altLang="zh-CN" sz="2800" b="1" dirty="0">
              <a:solidFill>
                <a:schemeClr val="bg1"/>
              </a:solidFill>
            </a:endParaRPr>
          </a:p>
          <a:p>
            <a:pPr marL="1371600" lvl="2" indent="-457200">
              <a:buFont typeface="Wingdings" panose="05000000000000000000" pitchFamily="2" charset="2"/>
              <a:buChar char="Ø"/>
            </a:pPr>
            <a:r>
              <a:rPr lang="zh-CN" altLang="zh-CN" sz="2400" b="1" dirty="0">
                <a:solidFill>
                  <a:schemeClr val="bg1"/>
                </a:solidFill>
              </a:rPr>
              <a:t>多个</a:t>
            </a:r>
            <a:r>
              <a:rPr lang="zh-CN" altLang="en-US" sz="2400" b="1" dirty="0">
                <a:solidFill>
                  <a:schemeClr val="bg1"/>
                </a:solidFill>
              </a:rPr>
              <a:t>系</a:t>
            </a:r>
            <a:r>
              <a:rPr lang="zh-CN" altLang="zh-CN" sz="2400" b="1" dirty="0">
                <a:solidFill>
                  <a:schemeClr val="bg1"/>
                </a:solidFill>
              </a:rPr>
              <a:t>数</a:t>
            </a:r>
            <a:endParaRPr lang="en-US" altLang="zh-CN" sz="2400" b="1" dirty="0">
              <a:solidFill>
                <a:schemeClr val="bg1"/>
              </a:solidFill>
            </a:endParaRPr>
          </a:p>
          <a:p>
            <a:pPr marL="1371600" lvl="2" indent="-457200">
              <a:buFont typeface="Wingdings" panose="05000000000000000000" pitchFamily="2" charset="2"/>
              <a:buChar char="Ø"/>
            </a:pPr>
            <a:r>
              <a:rPr lang="zh-CN" altLang="en-US" sz="2400" b="1" dirty="0">
                <a:solidFill>
                  <a:schemeClr val="bg1"/>
                </a:solidFill>
              </a:rPr>
              <a:t>都是一次项</a:t>
            </a:r>
            <a:endParaRPr lang="en-US" altLang="zh-CN" sz="2400" b="1" dirty="0">
              <a:solidFill>
                <a:schemeClr val="bg1"/>
              </a:solidFill>
            </a:endParaRPr>
          </a:p>
          <a:p>
            <a:pPr marL="457200" lvl="0" indent="-457200">
              <a:buFont typeface="Wingdings" panose="05000000000000000000" pitchFamily="2" charset="2"/>
              <a:buChar char="Ø"/>
            </a:pPr>
            <a:endParaRPr lang="en-US" altLang="zh-CN" sz="3200" b="1" dirty="0">
              <a:solidFill>
                <a:schemeClr val="bg1"/>
              </a:solidFill>
              <a:sym typeface="+mn-ea"/>
            </a:endParaRPr>
          </a:p>
          <a:p>
            <a:pPr marL="228600" lvl="1"/>
            <a:endParaRPr lang="en-US" altLang="zh-CN" sz="3200" b="1" dirty="0">
              <a:solidFill>
                <a:schemeClr val="bg1"/>
              </a:solidFill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32EEF72-B9A4-4225-BCA9-1610F536BC54}"/>
              </a:ext>
            </a:extLst>
          </p:cNvPr>
          <p:cNvSpPr txBox="1"/>
          <p:nvPr/>
        </p:nvSpPr>
        <p:spPr>
          <a:xfrm>
            <a:off x="4779171" y="2070259"/>
            <a:ext cx="6901741" cy="184665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一个人现在的体重</a:t>
            </a: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W(n)</a:t>
            </a:r>
          </a:p>
          <a:p>
            <a:r>
              <a:rPr lang="zh-CN" altLang="en-US" sz="2400" b="1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他几年前的体重：</a:t>
            </a:r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W(n-1)</a:t>
            </a:r>
            <a:r>
              <a:rPr lang="zh-CN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W(n-2)</a:t>
            </a:r>
            <a:r>
              <a:rPr lang="zh-CN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W(n-3)</a:t>
            </a:r>
            <a:r>
              <a:rPr lang="zh-CN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…</a:t>
            </a:r>
            <a:endParaRPr lang="en-US" altLang="zh-CN" sz="2400" b="1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sz="2400" b="1" dirty="0">
              <a:solidFill>
                <a:schemeClr val="bg1"/>
              </a:solidFill>
            </a:endParaRPr>
          </a:p>
          <a:p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W(n) = a1*W(n-1) + a2*W(n-2) + a3*W(n-3) +</a:t>
            </a:r>
            <a:r>
              <a:rPr lang="zh-CN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lang="zh-CN" altLang="zh-CN" sz="2400" b="1" kern="100" dirty="0">
              <a:solidFill>
                <a:schemeClr val="bg1"/>
              </a:solidFill>
              <a:effectLst/>
              <a:latin typeface="等线" panose="02010600030101010101" pitchFamily="2" charset="-122"/>
              <a:ea typeface="等线" panose="02010600030101010101" pitchFamily="2" charset="-122"/>
              <a:cs typeface="Microsoft Himalaya" panose="01010100010101010101" pitchFamily="2" charset="0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385087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870585" y="2019084"/>
            <a:ext cx="5431790" cy="713740"/>
            <a:chOff x="4382979" y="1504678"/>
            <a:chExt cx="3352605" cy="323075"/>
          </a:xfrm>
        </p:grpSpPr>
        <p:sp>
          <p:nvSpPr>
            <p:cNvPr id="3" name="Hexagon 5"/>
            <p:cNvSpPr/>
            <p:nvPr/>
          </p:nvSpPr>
          <p:spPr bwMode="auto">
            <a:xfrm>
              <a:off x="4382979" y="1505932"/>
              <a:ext cx="373312" cy="321821"/>
            </a:xfrm>
            <a:prstGeom prst="hexagon">
              <a:avLst/>
            </a:prstGeom>
            <a:solidFill>
              <a:schemeClr val="bg1">
                <a:alpha val="50000"/>
              </a:schemeClr>
            </a:solidFill>
            <a:ln w="19050">
              <a:noFill/>
              <a:round/>
            </a:ln>
          </p:spPr>
          <p:txBody>
            <a:bodyPr rot="0" spcFirstLastPara="0" vert="horz" wrap="none" lIns="121920" tIns="60960" rIns="121920" bIns="60960" anchor="ctr" anchorCtr="1" forceAA="0" compatLnSpc="1">
              <a:noAutofit/>
            </a:bodyPr>
            <a:lstStyle/>
            <a:p>
              <a:pPr marL="0" marR="0" lvl="0" indent="0" algn="ctr" defTabSz="1219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40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Impact" panose="020B0806030902050204" pitchFamily="34" charset="0"/>
                  <a:ea typeface="微软雅黑" panose="020B0503020204020204" pitchFamily="34" charset="-122"/>
                </a:rPr>
                <a:t>02</a:t>
              </a:r>
            </a:p>
          </p:txBody>
        </p:sp>
        <p:sp>
          <p:nvSpPr>
            <p:cNvPr id="4" name="Hexagon 13"/>
            <p:cNvSpPr/>
            <p:nvPr/>
          </p:nvSpPr>
          <p:spPr bwMode="auto">
            <a:xfrm>
              <a:off x="4850312" y="1504678"/>
              <a:ext cx="2885272" cy="323075"/>
            </a:xfrm>
            <a:prstGeom prst="hexagon">
              <a:avLst/>
            </a:prstGeom>
            <a:solidFill>
              <a:schemeClr val="bg1">
                <a:alpha val="50000"/>
              </a:schemeClr>
            </a:solidFill>
            <a:ln w="19050">
              <a:noFill/>
              <a:round/>
            </a:ln>
          </p:spPr>
          <p:txBody>
            <a:bodyPr rot="0" spcFirstLastPara="0" vert="horz" wrap="square" lIns="121920" tIns="60960" rIns="121920" bIns="60960" anchor="ctr" anchorCtr="1" forceAA="0" compatLnSpc="1">
              <a:noAutofit/>
            </a:bodyPr>
            <a:lstStyle/>
            <a:p>
              <a:pPr marL="0" marR="0" lvl="0" indent="0" algn="l" defTabSz="121920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32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频谱</a:t>
              </a: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870585" y="2991269"/>
            <a:ext cx="5431790" cy="713740"/>
            <a:chOff x="4382979" y="2088714"/>
            <a:chExt cx="3352605" cy="323075"/>
          </a:xfrm>
        </p:grpSpPr>
        <p:sp>
          <p:nvSpPr>
            <p:cNvPr id="6" name="Hexagon 6"/>
            <p:cNvSpPr/>
            <p:nvPr/>
          </p:nvSpPr>
          <p:spPr bwMode="auto">
            <a:xfrm>
              <a:off x="4382979" y="2088714"/>
              <a:ext cx="373312" cy="321821"/>
            </a:xfrm>
            <a:prstGeom prst="hexagon">
              <a:avLst/>
            </a:prstGeom>
            <a:solidFill>
              <a:schemeClr val="bg1">
                <a:alpha val="50000"/>
              </a:schemeClr>
            </a:solidFill>
            <a:ln w="19050">
              <a:noFill/>
              <a:round/>
            </a:ln>
          </p:spPr>
          <p:txBody>
            <a:bodyPr rot="0" spcFirstLastPara="0" vert="horz" wrap="none" lIns="121920" tIns="60960" rIns="121920" bIns="60960" anchor="ctr" anchorCtr="1" forceAA="0" compatLnSpc="1">
              <a:noAutofit/>
            </a:bodyPr>
            <a:lstStyle/>
            <a:p>
              <a:pPr marL="0" marR="0" lvl="0" indent="0" algn="ctr" defTabSz="1219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40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Impact" panose="020B0806030902050204" pitchFamily="34" charset="0"/>
                  <a:ea typeface="微软雅黑" panose="020B0503020204020204" pitchFamily="34" charset="-122"/>
                </a:rPr>
                <a:t>03</a:t>
              </a:r>
            </a:p>
          </p:txBody>
        </p:sp>
        <p:sp>
          <p:nvSpPr>
            <p:cNvPr id="7" name="Hexagon 14"/>
            <p:cNvSpPr/>
            <p:nvPr/>
          </p:nvSpPr>
          <p:spPr bwMode="auto">
            <a:xfrm>
              <a:off x="4850312" y="2088714"/>
              <a:ext cx="2885272" cy="323075"/>
            </a:xfrm>
            <a:prstGeom prst="hexagon">
              <a:avLst/>
            </a:prstGeom>
            <a:solidFill>
              <a:schemeClr val="bg1">
                <a:alpha val="50000"/>
              </a:schemeClr>
            </a:solidFill>
            <a:ln w="19050">
              <a:noFill/>
              <a:round/>
            </a:ln>
          </p:spPr>
          <p:txBody>
            <a:bodyPr rot="0" spcFirstLastPara="0" vert="horz" wrap="square" lIns="121920" tIns="60960" rIns="121920" bIns="60960" anchor="ctr" anchorCtr="1" forceAA="0" compatLnSpc="1">
              <a:noAutofit/>
            </a:bodyPr>
            <a:lstStyle/>
            <a:p>
              <a:pPr algn="ctr" defTabSz="1219200">
                <a:lnSpc>
                  <a:spcPct val="120000"/>
                </a:lnSpc>
                <a:defRPr/>
              </a:pPr>
              <a:r>
                <a:rPr lang="zh-CN" altLang="en-US" sz="3200" b="1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线性预测系数</a:t>
              </a:r>
              <a:endPara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</p:grpSp>
      <p:grpSp>
        <p:nvGrpSpPr>
          <p:cNvPr id="14" name="Group 18"/>
          <p:cNvGrpSpPr/>
          <p:nvPr/>
        </p:nvGrpSpPr>
        <p:grpSpPr>
          <a:xfrm>
            <a:off x="6461073" y="1870740"/>
            <a:ext cx="2807020" cy="3129857"/>
            <a:chOff x="4693878" y="-802178"/>
            <a:chExt cx="2807022" cy="3129860"/>
          </a:xfrm>
        </p:grpSpPr>
        <p:sp>
          <p:nvSpPr>
            <p:cNvPr id="15" name="Freeform: Shape 25"/>
            <p:cNvSpPr/>
            <p:nvPr/>
          </p:nvSpPr>
          <p:spPr>
            <a:xfrm>
              <a:off x="4693878" y="-802178"/>
              <a:ext cx="2807022" cy="3129860"/>
            </a:xfrm>
            <a:custGeom>
              <a:avLst/>
              <a:gdLst>
                <a:gd name="connsiteX0" fmla="*/ 1124365 w 2248729"/>
                <a:gd name="connsiteY0" fmla="*/ 0 h 2507353"/>
                <a:gd name="connsiteX1" fmla="*/ 1257442 w 2248729"/>
                <a:gd name="connsiteY1" fmla="*/ 31576 h 2507353"/>
                <a:gd name="connsiteX2" fmla="*/ 2115652 w 2248729"/>
                <a:gd name="connsiteY2" fmla="*/ 527274 h 2507353"/>
                <a:gd name="connsiteX3" fmla="*/ 2248729 w 2248729"/>
                <a:gd name="connsiteY3" fmla="*/ 758148 h 2507353"/>
                <a:gd name="connsiteX4" fmla="*/ 2248729 w 2248729"/>
                <a:gd name="connsiteY4" fmla="*/ 1749546 h 2507353"/>
                <a:gd name="connsiteX5" fmla="*/ 2115652 w 2248729"/>
                <a:gd name="connsiteY5" fmla="*/ 1980419 h 2507353"/>
                <a:gd name="connsiteX6" fmla="*/ 1257442 w 2248729"/>
                <a:gd name="connsiteY6" fmla="*/ 2474760 h 2507353"/>
                <a:gd name="connsiteX7" fmla="*/ 991288 w 2248729"/>
                <a:gd name="connsiteY7" fmla="*/ 2474760 h 2507353"/>
                <a:gd name="connsiteX8" fmla="*/ 133077 w 2248729"/>
                <a:gd name="connsiteY8" fmla="*/ 1980419 h 2507353"/>
                <a:gd name="connsiteX9" fmla="*/ 0 w 2248729"/>
                <a:gd name="connsiteY9" fmla="*/ 1749546 h 2507353"/>
                <a:gd name="connsiteX10" fmla="*/ 0 w 2248729"/>
                <a:gd name="connsiteY10" fmla="*/ 758148 h 2507353"/>
                <a:gd name="connsiteX11" fmla="*/ 133077 w 2248729"/>
                <a:gd name="connsiteY11" fmla="*/ 527274 h 2507353"/>
                <a:gd name="connsiteX12" fmla="*/ 991288 w 2248729"/>
                <a:gd name="connsiteY12" fmla="*/ 31576 h 2507353"/>
                <a:gd name="connsiteX13" fmla="*/ 1124365 w 2248729"/>
                <a:gd name="connsiteY13" fmla="*/ 0 h 2507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48729" h="2507353">
                  <a:moveTo>
                    <a:pt x="1124365" y="0"/>
                  </a:moveTo>
                  <a:cubicBezTo>
                    <a:pt x="1172571" y="0"/>
                    <a:pt x="1220778" y="10526"/>
                    <a:pt x="1257442" y="31576"/>
                  </a:cubicBezTo>
                  <a:cubicBezTo>
                    <a:pt x="2115652" y="527274"/>
                    <a:pt x="2115652" y="527274"/>
                    <a:pt x="2115652" y="527274"/>
                  </a:cubicBezTo>
                  <a:cubicBezTo>
                    <a:pt x="2188980" y="569375"/>
                    <a:pt x="2248729" y="672589"/>
                    <a:pt x="2248729" y="758148"/>
                  </a:cubicBezTo>
                  <a:cubicBezTo>
                    <a:pt x="2248729" y="1749546"/>
                    <a:pt x="2248729" y="1749546"/>
                    <a:pt x="2248729" y="1749546"/>
                  </a:cubicBezTo>
                  <a:cubicBezTo>
                    <a:pt x="2248729" y="1833746"/>
                    <a:pt x="2188980" y="1936960"/>
                    <a:pt x="2115652" y="1980419"/>
                  </a:cubicBezTo>
                  <a:cubicBezTo>
                    <a:pt x="1257442" y="2474760"/>
                    <a:pt x="1257442" y="2474760"/>
                    <a:pt x="1257442" y="2474760"/>
                  </a:cubicBezTo>
                  <a:cubicBezTo>
                    <a:pt x="1184114" y="2518218"/>
                    <a:pt x="1064616" y="2518218"/>
                    <a:pt x="991288" y="2474760"/>
                  </a:cubicBezTo>
                  <a:cubicBezTo>
                    <a:pt x="133077" y="1980419"/>
                    <a:pt x="133077" y="1980419"/>
                    <a:pt x="133077" y="1980419"/>
                  </a:cubicBezTo>
                  <a:cubicBezTo>
                    <a:pt x="59749" y="1936960"/>
                    <a:pt x="0" y="1833746"/>
                    <a:pt x="0" y="1749546"/>
                  </a:cubicBezTo>
                  <a:lnTo>
                    <a:pt x="0" y="758148"/>
                  </a:lnTo>
                  <a:cubicBezTo>
                    <a:pt x="0" y="672589"/>
                    <a:pt x="59749" y="569375"/>
                    <a:pt x="133077" y="527274"/>
                  </a:cubicBezTo>
                  <a:cubicBezTo>
                    <a:pt x="991288" y="31576"/>
                    <a:pt x="991288" y="31576"/>
                    <a:pt x="991288" y="31576"/>
                  </a:cubicBezTo>
                  <a:cubicBezTo>
                    <a:pt x="1027952" y="10526"/>
                    <a:pt x="1076158" y="0"/>
                    <a:pt x="1124365" y="0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2222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1219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3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6" name="Freeform: Shape 24"/>
            <p:cNvSpPr/>
            <p:nvPr/>
          </p:nvSpPr>
          <p:spPr>
            <a:xfrm>
              <a:off x="5081623" y="-368288"/>
              <a:ext cx="2028752" cy="2262080"/>
            </a:xfrm>
            <a:custGeom>
              <a:avLst/>
              <a:gdLst>
                <a:gd name="connsiteX0" fmla="*/ 1124365 w 2248729"/>
                <a:gd name="connsiteY0" fmla="*/ 0 h 2507353"/>
                <a:gd name="connsiteX1" fmla="*/ 1257442 w 2248729"/>
                <a:gd name="connsiteY1" fmla="*/ 31576 h 2507353"/>
                <a:gd name="connsiteX2" fmla="*/ 2115652 w 2248729"/>
                <a:gd name="connsiteY2" fmla="*/ 527274 h 2507353"/>
                <a:gd name="connsiteX3" fmla="*/ 2248729 w 2248729"/>
                <a:gd name="connsiteY3" fmla="*/ 758148 h 2507353"/>
                <a:gd name="connsiteX4" fmla="*/ 2248729 w 2248729"/>
                <a:gd name="connsiteY4" fmla="*/ 1749546 h 2507353"/>
                <a:gd name="connsiteX5" fmla="*/ 2115652 w 2248729"/>
                <a:gd name="connsiteY5" fmla="*/ 1980419 h 2507353"/>
                <a:gd name="connsiteX6" fmla="*/ 1257442 w 2248729"/>
                <a:gd name="connsiteY6" fmla="*/ 2474760 h 2507353"/>
                <a:gd name="connsiteX7" fmla="*/ 991288 w 2248729"/>
                <a:gd name="connsiteY7" fmla="*/ 2474760 h 2507353"/>
                <a:gd name="connsiteX8" fmla="*/ 133077 w 2248729"/>
                <a:gd name="connsiteY8" fmla="*/ 1980419 h 2507353"/>
                <a:gd name="connsiteX9" fmla="*/ 0 w 2248729"/>
                <a:gd name="connsiteY9" fmla="*/ 1749546 h 2507353"/>
                <a:gd name="connsiteX10" fmla="*/ 0 w 2248729"/>
                <a:gd name="connsiteY10" fmla="*/ 758148 h 2507353"/>
                <a:gd name="connsiteX11" fmla="*/ 133077 w 2248729"/>
                <a:gd name="connsiteY11" fmla="*/ 527274 h 2507353"/>
                <a:gd name="connsiteX12" fmla="*/ 991288 w 2248729"/>
                <a:gd name="connsiteY12" fmla="*/ 31576 h 2507353"/>
                <a:gd name="connsiteX13" fmla="*/ 1124365 w 2248729"/>
                <a:gd name="connsiteY13" fmla="*/ 0 h 2507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48729" h="2507353">
                  <a:moveTo>
                    <a:pt x="1124365" y="0"/>
                  </a:moveTo>
                  <a:cubicBezTo>
                    <a:pt x="1172571" y="0"/>
                    <a:pt x="1220778" y="10526"/>
                    <a:pt x="1257442" y="31576"/>
                  </a:cubicBezTo>
                  <a:cubicBezTo>
                    <a:pt x="2115652" y="527274"/>
                    <a:pt x="2115652" y="527274"/>
                    <a:pt x="2115652" y="527274"/>
                  </a:cubicBezTo>
                  <a:cubicBezTo>
                    <a:pt x="2188980" y="569375"/>
                    <a:pt x="2248729" y="672589"/>
                    <a:pt x="2248729" y="758148"/>
                  </a:cubicBezTo>
                  <a:cubicBezTo>
                    <a:pt x="2248729" y="1749546"/>
                    <a:pt x="2248729" y="1749546"/>
                    <a:pt x="2248729" y="1749546"/>
                  </a:cubicBezTo>
                  <a:cubicBezTo>
                    <a:pt x="2248729" y="1833746"/>
                    <a:pt x="2188980" y="1936960"/>
                    <a:pt x="2115652" y="1980419"/>
                  </a:cubicBezTo>
                  <a:cubicBezTo>
                    <a:pt x="1257442" y="2474760"/>
                    <a:pt x="1257442" y="2474760"/>
                    <a:pt x="1257442" y="2474760"/>
                  </a:cubicBezTo>
                  <a:cubicBezTo>
                    <a:pt x="1184114" y="2518218"/>
                    <a:pt x="1064616" y="2518218"/>
                    <a:pt x="991288" y="2474760"/>
                  </a:cubicBezTo>
                  <a:cubicBezTo>
                    <a:pt x="133077" y="1980419"/>
                    <a:pt x="133077" y="1980419"/>
                    <a:pt x="133077" y="1980419"/>
                  </a:cubicBezTo>
                  <a:cubicBezTo>
                    <a:pt x="59749" y="1936960"/>
                    <a:pt x="0" y="1833746"/>
                    <a:pt x="0" y="1749546"/>
                  </a:cubicBezTo>
                  <a:lnTo>
                    <a:pt x="0" y="758148"/>
                  </a:lnTo>
                  <a:cubicBezTo>
                    <a:pt x="0" y="672589"/>
                    <a:pt x="59749" y="569375"/>
                    <a:pt x="133077" y="527274"/>
                  </a:cubicBezTo>
                  <a:cubicBezTo>
                    <a:pt x="991288" y="31576"/>
                    <a:pt x="991288" y="31576"/>
                    <a:pt x="991288" y="31576"/>
                  </a:cubicBezTo>
                  <a:cubicBezTo>
                    <a:pt x="1027952" y="10526"/>
                    <a:pt x="1076158" y="0"/>
                    <a:pt x="1124365" y="0"/>
                  </a:cubicBez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2222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1219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3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7" name="Freeform: Shape 19"/>
            <p:cNvSpPr/>
            <p:nvPr/>
          </p:nvSpPr>
          <p:spPr>
            <a:xfrm>
              <a:off x="5411924" y="0"/>
              <a:ext cx="1368152" cy="1525504"/>
            </a:xfrm>
            <a:custGeom>
              <a:avLst/>
              <a:gdLst>
                <a:gd name="connsiteX0" fmla="*/ 1124365 w 2248729"/>
                <a:gd name="connsiteY0" fmla="*/ 0 h 2507353"/>
                <a:gd name="connsiteX1" fmla="*/ 1257442 w 2248729"/>
                <a:gd name="connsiteY1" fmla="*/ 31576 h 2507353"/>
                <a:gd name="connsiteX2" fmla="*/ 2115652 w 2248729"/>
                <a:gd name="connsiteY2" fmla="*/ 527274 h 2507353"/>
                <a:gd name="connsiteX3" fmla="*/ 2248729 w 2248729"/>
                <a:gd name="connsiteY3" fmla="*/ 758148 h 2507353"/>
                <a:gd name="connsiteX4" fmla="*/ 2248729 w 2248729"/>
                <a:gd name="connsiteY4" fmla="*/ 1749546 h 2507353"/>
                <a:gd name="connsiteX5" fmla="*/ 2115652 w 2248729"/>
                <a:gd name="connsiteY5" fmla="*/ 1980419 h 2507353"/>
                <a:gd name="connsiteX6" fmla="*/ 1257442 w 2248729"/>
                <a:gd name="connsiteY6" fmla="*/ 2474760 h 2507353"/>
                <a:gd name="connsiteX7" fmla="*/ 991288 w 2248729"/>
                <a:gd name="connsiteY7" fmla="*/ 2474760 h 2507353"/>
                <a:gd name="connsiteX8" fmla="*/ 133077 w 2248729"/>
                <a:gd name="connsiteY8" fmla="*/ 1980419 h 2507353"/>
                <a:gd name="connsiteX9" fmla="*/ 0 w 2248729"/>
                <a:gd name="connsiteY9" fmla="*/ 1749546 h 2507353"/>
                <a:gd name="connsiteX10" fmla="*/ 0 w 2248729"/>
                <a:gd name="connsiteY10" fmla="*/ 758148 h 2507353"/>
                <a:gd name="connsiteX11" fmla="*/ 133077 w 2248729"/>
                <a:gd name="connsiteY11" fmla="*/ 527274 h 2507353"/>
                <a:gd name="connsiteX12" fmla="*/ 991288 w 2248729"/>
                <a:gd name="connsiteY12" fmla="*/ 31576 h 2507353"/>
                <a:gd name="connsiteX13" fmla="*/ 1124365 w 2248729"/>
                <a:gd name="connsiteY13" fmla="*/ 0 h 2507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48729" h="2507353">
                  <a:moveTo>
                    <a:pt x="1124365" y="0"/>
                  </a:moveTo>
                  <a:cubicBezTo>
                    <a:pt x="1172571" y="0"/>
                    <a:pt x="1220778" y="10526"/>
                    <a:pt x="1257442" y="31576"/>
                  </a:cubicBezTo>
                  <a:cubicBezTo>
                    <a:pt x="2115652" y="527274"/>
                    <a:pt x="2115652" y="527274"/>
                    <a:pt x="2115652" y="527274"/>
                  </a:cubicBezTo>
                  <a:cubicBezTo>
                    <a:pt x="2188980" y="569375"/>
                    <a:pt x="2248729" y="672589"/>
                    <a:pt x="2248729" y="758148"/>
                  </a:cubicBezTo>
                  <a:cubicBezTo>
                    <a:pt x="2248729" y="1749546"/>
                    <a:pt x="2248729" y="1749546"/>
                    <a:pt x="2248729" y="1749546"/>
                  </a:cubicBezTo>
                  <a:cubicBezTo>
                    <a:pt x="2248729" y="1833746"/>
                    <a:pt x="2188980" y="1936960"/>
                    <a:pt x="2115652" y="1980419"/>
                  </a:cubicBezTo>
                  <a:cubicBezTo>
                    <a:pt x="1257442" y="2474760"/>
                    <a:pt x="1257442" y="2474760"/>
                    <a:pt x="1257442" y="2474760"/>
                  </a:cubicBezTo>
                  <a:cubicBezTo>
                    <a:pt x="1184114" y="2518218"/>
                    <a:pt x="1064616" y="2518218"/>
                    <a:pt x="991288" y="2474760"/>
                  </a:cubicBezTo>
                  <a:cubicBezTo>
                    <a:pt x="133077" y="1980419"/>
                    <a:pt x="133077" y="1980419"/>
                    <a:pt x="133077" y="1980419"/>
                  </a:cubicBezTo>
                  <a:cubicBezTo>
                    <a:pt x="59749" y="1936960"/>
                    <a:pt x="0" y="1833746"/>
                    <a:pt x="0" y="1749546"/>
                  </a:cubicBezTo>
                  <a:lnTo>
                    <a:pt x="0" y="758148"/>
                  </a:lnTo>
                  <a:cubicBezTo>
                    <a:pt x="0" y="672589"/>
                    <a:pt x="59749" y="569375"/>
                    <a:pt x="133077" y="527274"/>
                  </a:cubicBezTo>
                  <a:cubicBezTo>
                    <a:pt x="991288" y="31576"/>
                    <a:pt x="991288" y="31576"/>
                    <a:pt x="991288" y="31576"/>
                  </a:cubicBezTo>
                  <a:cubicBezTo>
                    <a:pt x="1027952" y="10526"/>
                    <a:pt x="1076158" y="0"/>
                    <a:pt x="1124365" y="0"/>
                  </a:cubicBezTo>
                  <a:close/>
                </a:path>
              </a:pathLst>
            </a:custGeom>
            <a:solidFill>
              <a:schemeClr val="bg1"/>
            </a:solidFill>
            <a:ln w="2222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1219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3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18" name="Group 20"/>
            <p:cNvGrpSpPr/>
            <p:nvPr/>
          </p:nvGrpSpPr>
          <p:grpSpPr>
            <a:xfrm>
              <a:off x="5337811" y="126843"/>
              <a:ext cx="1525906" cy="1101091"/>
              <a:chOff x="5342543" y="123862"/>
              <a:chExt cx="1525906" cy="1101091"/>
            </a:xfrm>
          </p:grpSpPr>
          <p:sp>
            <p:nvSpPr>
              <p:cNvPr id="20" name="Freeform: Shape 22"/>
              <p:cNvSpPr>
                <a:spLocks noChangeAspect="1"/>
              </p:cNvSpPr>
              <p:nvPr/>
            </p:nvSpPr>
            <p:spPr bwMode="auto">
              <a:xfrm>
                <a:off x="5816888" y="123862"/>
                <a:ext cx="567690" cy="567691"/>
              </a:xfrm>
              <a:custGeom>
                <a:avLst/>
                <a:gdLst>
                  <a:gd name="connsiteX0" fmla="*/ 158750 w 508000"/>
                  <a:gd name="connsiteY0" fmla="*/ 345281 h 508000"/>
                  <a:gd name="connsiteX1" fmla="*/ 158750 w 508000"/>
                  <a:gd name="connsiteY1" fmla="*/ 377031 h 508000"/>
                  <a:gd name="connsiteX2" fmla="*/ 349250 w 508000"/>
                  <a:gd name="connsiteY2" fmla="*/ 377031 h 508000"/>
                  <a:gd name="connsiteX3" fmla="*/ 349250 w 508000"/>
                  <a:gd name="connsiteY3" fmla="*/ 345281 h 508000"/>
                  <a:gd name="connsiteX4" fmla="*/ 99219 w 508000"/>
                  <a:gd name="connsiteY4" fmla="*/ 257969 h 508000"/>
                  <a:gd name="connsiteX5" fmla="*/ 416719 w 508000"/>
                  <a:gd name="connsiteY5" fmla="*/ 257969 h 508000"/>
                  <a:gd name="connsiteX6" fmla="*/ 416719 w 508000"/>
                  <a:gd name="connsiteY6" fmla="*/ 285750 h 508000"/>
                  <a:gd name="connsiteX7" fmla="*/ 99219 w 508000"/>
                  <a:gd name="connsiteY7" fmla="*/ 285750 h 508000"/>
                  <a:gd name="connsiteX8" fmla="*/ 99219 w 508000"/>
                  <a:gd name="connsiteY8" fmla="*/ 186531 h 508000"/>
                  <a:gd name="connsiteX9" fmla="*/ 416719 w 508000"/>
                  <a:gd name="connsiteY9" fmla="*/ 186531 h 508000"/>
                  <a:gd name="connsiteX10" fmla="*/ 416719 w 508000"/>
                  <a:gd name="connsiteY10" fmla="*/ 218281 h 508000"/>
                  <a:gd name="connsiteX11" fmla="*/ 99219 w 508000"/>
                  <a:gd name="connsiteY11" fmla="*/ 218281 h 508000"/>
                  <a:gd name="connsiteX12" fmla="*/ 130969 w 508000"/>
                  <a:gd name="connsiteY12" fmla="*/ 127000 h 508000"/>
                  <a:gd name="connsiteX13" fmla="*/ 377032 w 508000"/>
                  <a:gd name="connsiteY13" fmla="*/ 127000 h 508000"/>
                  <a:gd name="connsiteX14" fmla="*/ 377032 w 508000"/>
                  <a:gd name="connsiteY14" fmla="*/ 158750 h 508000"/>
                  <a:gd name="connsiteX15" fmla="*/ 130969 w 508000"/>
                  <a:gd name="connsiteY15" fmla="*/ 158750 h 508000"/>
                  <a:gd name="connsiteX16" fmla="*/ 130969 w 508000"/>
                  <a:gd name="connsiteY16" fmla="*/ 59531 h 508000"/>
                  <a:gd name="connsiteX17" fmla="*/ 377032 w 508000"/>
                  <a:gd name="connsiteY17" fmla="*/ 59531 h 508000"/>
                  <a:gd name="connsiteX18" fmla="*/ 377032 w 508000"/>
                  <a:gd name="connsiteY18" fmla="*/ 99219 h 508000"/>
                  <a:gd name="connsiteX19" fmla="*/ 130969 w 508000"/>
                  <a:gd name="connsiteY19" fmla="*/ 99219 h 508000"/>
                  <a:gd name="connsiteX20" fmla="*/ 99219 w 508000"/>
                  <a:gd name="connsiteY20" fmla="*/ 27781 h 508000"/>
                  <a:gd name="connsiteX21" fmla="*/ 31750 w 508000"/>
                  <a:gd name="connsiteY21" fmla="*/ 317500 h 508000"/>
                  <a:gd name="connsiteX22" fmla="*/ 480219 w 508000"/>
                  <a:gd name="connsiteY22" fmla="*/ 317500 h 508000"/>
                  <a:gd name="connsiteX23" fmla="*/ 416719 w 508000"/>
                  <a:gd name="connsiteY23" fmla="*/ 27781 h 508000"/>
                  <a:gd name="connsiteX24" fmla="*/ 59531 w 508000"/>
                  <a:gd name="connsiteY24" fmla="*/ 0 h 508000"/>
                  <a:gd name="connsiteX25" fmla="*/ 448469 w 508000"/>
                  <a:gd name="connsiteY25" fmla="*/ 0 h 508000"/>
                  <a:gd name="connsiteX26" fmla="*/ 508000 w 508000"/>
                  <a:gd name="connsiteY26" fmla="*/ 317500 h 508000"/>
                  <a:gd name="connsiteX27" fmla="*/ 480219 w 508000"/>
                  <a:gd name="connsiteY27" fmla="*/ 508000 h 508000"/>
                  <a:gd name="connsiteX28" fmla="*/ 31750 w 508000"/>
                  <a:gd name="connsiteY28" fmla="*/ 508000 h 508000"/>
                  <a:gd name="connsiteX29" fmla="*/ 0 w 508000"/>
                  <a:gd name="connsiteY29" fmla="*/ 317500 h 50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508000" h="508000">
                    <a:moveTo>
                      <a:pt x="158750" y="345281"/>
                    </a:moveTo>
                    <a:lnTo>
                      <a:pt x="158750" y="377031"/>
                    </a:lnTo>
                    <a:lnTo>
                      <a:pt x="349250" y="377031"/>
                    </a:lnTo>
                    <a:lnTo>
                      <a:pt x="349250" y="345281"/>
                    </a:lnTo>
                    <a:close/>
                    <a:moveTo>
                      <a:pt x="99219" y="257969"/>
                    </a:moveTo>
                    <a:lnTo>
                      <a:pt x="416719" y="257969"/>
                    </a:lnTo>
                    <a:lnTo>
                      <a:pt x="416719" y="285750"/>
                    </a:lnTo>
                    <a:lnTo>
                      <a:pt x="99219" y="285750"/>
                    </a:lnTo>
                    <a:close/>
                    <a:moveTo>
                      <a:pt x="99219" y="186531"/>
                    </a:moveTo>
                    <a:lnTo>
                      <a:pt x="416719" y="186531"/>
                    </a:lnTo>
                    <a:lnTo>
                      <a:pt x="416719" y="218281"/>
                    </a:lnTo>
                    <a:lnTo>
                      <a:pt x="99219" y="218281"/>
                    </a:lnTo>
                    <a:close/>
                    <a:moveTo>
                      <a:pt x="130969" y="127000"/>
                    </a:moveTo>
                    <a:lnTo>
                      <a:pt x="377032" y="127000"/>
                    </a:lnTo>
                    <a:lnTo>
                      <a:pt x="377032" y="158750"/>
                    </a:lnTo>
                    <a:lnTo>
                      <a:pt x="130969" y="158750"/>
                    </a:lnTo>
                    <a:close/>
                    <a:moveTo>
                      <a:pt x="130969" y="59531"/>
                    </a:moveTo>
                    <a:lnTo>
                      <a:pt x="377032" y="59531"/>
                    </a:lnTo>
                    <a:lnTo>
                      <a:pt x="377032" y="99219"/>
                    </a:lnTo>
                    <a:lnTo>
                      <a:pt x="130969" y="99219"/>
                    </a:lnTo>
                    <a:close/>
                    <a:moveTo>
                      <a:pt x="99219" y="27781"/>
                    </a:moveTo>
                    <a:lnTo>
                      <a:pt x="31750" y="317500"/>
                    </a:lnTo>
                    <a:lnTo>
                      <a:pt x="480219" y="317500"/>
                    </a:lnTo>
                    <a:lnTo>
                      <a:pt x="416719" y="27781"/>
                    </a:lnTo>
                    <a:close/>
                    <a:moveTo>
                      <a:pt x="59531" y="0"/>
                    </a:moveTo>
                    <a:lnTo>
                      <a:pt x="448469" y="0"/>
                    </a:lnTo>
                    <a:lnTo>
                      <a:pt x="508000" y="317500"/>
                    </a:lnTo>
                    <a:lnTo>
                      <a:pt x="480219" y="508000"/>
                    </a:lnTo>
                    <a:lnTo>
                      <a:pt x="31750" y="508000"/>
                    </a:lnTo>
                    <a:lnTo>
                      <a:pt x="0" y="31750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anchor="ctr"/>
              <a:lstStyle/>
              <a:p>
                <a:pPr marL="0" marR="0" lvl="0" indent="0" algn="ctr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3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1" name="TextBox 23"/>
              <p:cNvSpPr txBox="1"/>
              <p:nvPr/>
            </p:nvSpPr>
            <p:spPr>
              <a:xfrm>
                <a:off x="5342543" y="883958"/>
                <a:ext cx="1525906" cy="340995"/>
              </a:xfrm>
              <a:prstGeom prst="rect">
                <a:avLst/>
              </a:prstGeom>
              <a:noFill/>
            </p:spPr>
            <p:txBody>
              <a:bodyPr wrap="square" lIns="0" tIns="0" rIns="0" bIns="0" anchor="ctr"/>
              <a:lstStyle/>
              <a:p>
                <a:pPr marL="0" marR="0" lvl="0" indent="0" algn="ctr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4000" b="0" i="0" u="none" strike="noStrike" kern="0" cap="none" spc="0" normalizeH="0" baseline="0" noProof="0">
                    <a:ln>
                      <a:noFill/>
                    </a:ln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大  纲</a:t>
                </a:r>
              </a:p>
            </p:txBody>
          </p:sp>
        </p:grp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63CB65CF-7098-4E8E-B9EB-261DB6B9E04F}"/>
              </a:ext>
            </a:extLst>
          </p:cNvPr>
          <p:cNvGrpSpPr/>
          <p:nvPr/>
        </p:nvGrpSpPr>
        <p:grpSpPr>
          <a:xfrm>
            <a:off x="870585" y="3960684"/>
            <a:ext cx="5431790" cy="713740"/>
            <a:chOff x="4382979" y="1504678"/>
            <a:chExt cx="3352605" cy="323075"/>
          </a:xfrm>
        </p:grpSpPr>
        <p:sp>
          <p:nvSpPr>
            <p:cNvPr id="22" name="Hexagon 5">
              <a:extLst>
                <a:ext uri="{FF2B5EF4-FFF2-40B4-BE49-F238E27FC236}">
                  <a16:creationId xmlns:a16="http://schemas.microsoft.com/office/drawing/2014/main" id="{8D6D8D02-253E-4245-8234-CF28AC743FE6}"/>
                </a:ext>
              </a:extLst>
            </p:cNvPr>
            <p:cNvSpPr/>
            <p:nvPr/>
          </p:nvSpPr>
          <p:spPr bwMode="auto">
            <a:xfrm>
              <a:off x="4382979" y="1505932"/>
              <a:ext cx="373312" cy="321821"/>
            </a:xfrm>
            <a:prstGeom prst="hexagon">
              <a:avLst/>
            </a:prstGeom>
            <a:solidFill>
              <a:schemeClr val="bg1">
                <a:alpha val="50000"/>
              </a:schemeClr>
            </a:solidFill>
            <a:ln w="19050">
              <a:noFill/>
              <a:round/>
            </a:ln>
          </p:spPr>
          <p:txBody>
            <a:bodyPr rot="0" spcFirstLastPara="0" vert="horz" wrap="none" lIns="121920" tIns="60960" rIns="121920" bIns="60960" anchor="ctr" anchorCtr="1" forceAA="0" compatLnSpc="1">
              <a:noAutofit/>
            </a:bodyPr>
            <a:lstStyle/>
            <a:p>
              <a:pPr marL="0" marR="0" lvl="0" indent="0" algn="ctr" defTabSz="1219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40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Impact" panose="020B0806030902050204" pitchFamily="34" charset="0"/>
                  <a:ea typeface="微软雅黑" panose="020B0503020204020204" pitchFamily="34" charset="-122"/>
                </a:rPr>
                <a:t>04</a:t>
              </a:r>
            </a:p>
          </p:txBody>
        </p:sp>
        <p:sp>
          <p:nvSpPr>
            <p:cNvPr id="23" name="Hexagon 13">
              <a:extLst>
                <a:ext uri="{FF2B5EF4-FFF2-40B4-BE49-F238E27FC236}">
                  <a16:creationId xmlns:a16="http://schemas.microsoft.com/office/drawing/2014/main" id="{38067760-B418-4988-BB3C-6ABBD7A2186F}"/>
                </a:ext>
              </a:extLst>
            </p:cNvPr>
            <p:cNvSpPr/>
            <p:nvPr/>
          </p:nvSpPr>
          <p:spPr bwMode="auto">
            <a:xfrm>
              <a:off x="4850312" y="1504678"/>
              <a:ext cx="2885272" cy="323075"/>
            </a:xfrm>
            <a:prstGeom prst="hexagon">
              <a:avLst/>
            </a:prstGeom>
            <a:solidFill>
              <a:schemeClr val="bg1">
                <a:alpha val="50000"/>
              </a:schemeClr>
            </a:solidFill>
            <a:ln w="19050">
              <a:noFill/>
              <a:round/>
            </a:ln>
          </p:spPr>
          <p:txBody>
            <a:bodyPr rot="0" spcFirstLastPara="0" vert="horz" wrap="square" lIns="121920" tIns="60960" rIns="121920" bIns="60960" anchor="ctr" anchorCtr="1" forceAA="0" compatLnSpc="1">
              <a:noAutofit/>
            </a:bodyPr>
            <a:lstStyle/>
            <a:p>
              <a:pPr marL="0" marR="0" lvl="0" indent="0" algn="l" defTabSz="121920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3200" b="1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倒谱</a:t>
              </a:r>
              <a:endPara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DE94DDAC-98E4-4F15-9CA1-E8F02D1939FC}"/>
              </a:ext>
            </a:extLst>
          </p:cNvPr>
          <p:cNvGrpSpPr/>
          <p:nvPr/>
        </p:nvGrpSpPr>
        <p:grpSpPr>
          <a:xfrm>
            <a:off x="870585" y="4932869"/>
            <a:ext cx="5431790" cy="713740"/>
            <a:chOff x="4382979" y="2088714"/>
            <a:chExt cx="3352605" cy="323075"/>
          </a:xfrm>
        </p:grpSpPr>
        <p:sp>
          <p:nvSpPr>
            <p:cNvPr id="25" name="Hexagon 6">
              <a:extLst>
                <a:ext uri="{FF2B5EF4-FFF2-40B4-BE49-F238E27FC236}">
                  <a16:creationId xmlns:a16="http://schemas.microsoft.com/office/drawing/2014/main" id="{5A7BDE06-79DC-4A46-9813-E7761EA0EBE6}"/>
                </a:ext>
              </a:extLst>
            </p:cNvPr>
            <p:cNvSpPr/>
            <p:nvPr/>
          </p:nvSpPr>
          <p:spPr bwMode="auto">
            <a:xfrm>
              <a:off x="4382979" y="2088714"/>
              <a:ext cx="373312" cy="321821"/>
            </a:xfrm>
            <a:prstGeom prst="hexagon">
              <a:avLst/>
            </a:prstGeom>
            <a:solidFill>
              <a:schemeClr val="bg1">
                <a:alpha val="50000"/>
              </a:schemeClr>
            </a:solidFill>
            <a:ln w="19050">
              <a:noFill/>
              <a:round/>
            </a:ln>
          </p:spPr>
          <p:txBody>
            <a:bodyPr rot="0" spcFirstLastPara="0" vert="horz" wrap="none" lIns="121920" tIns="60960" rIns="121920" bIns="60960" anchor="ctr" anchorCtr="1" forceAA="0" compatLnSpc="1">
              <a:noAutofit/>
            </a:bodyPr>
            <a:lstStyle/>
            <a:p>
              <a:pPr marL="0" marR="0" lvl="0" indent="0" algn="ctr" defTabSz="1219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40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Impact" panose="020B0806030902050204" pitchFamily="34" charset="0"/>
                  <a:ea typeface="微软雅黑" panose="020B0503020204020204" pitchFamily="34" charset="-122"/>
                </a:rPr>
                <a:t>05</a:t>
              </a:r>
            </a:p>
          </p:txBody>
        </p:sp>
        <p:sp>
          <p:nvSpPr>
            <p:cNvPr id="26" name="Hexagon 14">
              <a:extLst>
                <a:ext uri="{FF2B5EF4-FFF2-40B4-BE49-F238E27FC236}">
                  <a16:creationId xmlns:a16="http://schemas.microsoft.com/office/drawing/2014/main" id="{CEE29707-D13A-4830-B456-FD36BBA9E4D1}"/>
                </a:ext>
              </a:extLst>
            </p:cNvPr>
            <p:cNvSpPr/>
            <p:nvPr/>
          </p:nvSpPr>
          <p:spPr bwMode="auto">
            <a:xfrm>
              <a:off x="4850312" y="2088714"/>
              <a:ext cx="2885272" cy="323075"/>
            </a:xfrm>
            <a:prstGeom prst="hexagon">
              <a:avLst/>
            </a:prstGeom>
            <a:solidFill>
              <a:schemeClr val="bg1">
                <a:alpha val="50000"/>
              </a:schemeClr>
            </a:solidFill>
            <a:ln w="19050">
              <a:noFill/>
              <a:round/>
            </a:ln>
          </p:spPr>
          <p:txBody>
            <a:bodyPr rot="0" spcFirstLastPara="0" vert="horz" wrap="square" lIns="121920" tIns="60960" rIns="121920" bIns="60960" anchor="ctr" anchorCtr="1" forceAA="0" compatLnSpc="1">
              <a:noAutofit/>
            </a:bodyPr>
            <a:lstStyle/>
            <a:p>
              <a:pPr algn="ctr" defTabSz="1219200">
                <a:lnSpc>
                  <a:spcPct val="120000"/>
                </a:lnSpc>
                <a:defRPr/>
              </a:pPr>
              <a:r>
                <a:rPr lang="en-US" altLang="zh-CN" sz="3200" b="1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Mel</a:t>
              </a:r>
              <a:r>
                <a:rPr lang="zh-CN" altLang="en-US" sz="3200" b="1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频率倒谱系数</a:t>
              </a:r>
              <a:endPara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BE4D57FA-FA6D-44DA-AB6B-4288ED7E7172}"/>
              </a:ext>
            </a:extLst>
          </p:cNvPr>
          <p:cNvGrpSpPr/>
          <p:nvPr/>
        </p:nvGrpSpPr>
        <p:grpSpPr>
          <a:xfrm>
            <a:off x="870585" y="1052439"/>
            <a:ext cx="5431790" cy="713740"/>
            <a:chOff x="4382979" y="1504678"/>
            <a:chExt cx="3352605" cy="323075"/>
          </a:xfrm>
        </p:grpSpPr>
        <p:sp>
          <p:nvSpPr>
            <p:cNvPr id="28" name="Hexagon 5">
              <a:extLst>
                <a:ext uri="{FF2B5EF4-FFF2-40B4-BE49-F238E27FC236}">
                  <a16:creationId xmlns:a16="http://schemas.microsoft.com/office/drawing/2014/main" id="{2D2CAF69-F61B-4173-96D2-9E4392B464E5}"/>
                </a:ext>
              </a:extLst>
            </p:cNvPr>
            <p:cNvSpPr/>
            <p:nvPr/>
          </p:nvSpPr>
          <p:spPr bwMode="auto">
            <a:xfrm>
              <a:off x="4382979" y="1505932"/>
              <a:ext cx="373312" cy="321821"/>
            </a:xfrm>
            <a:prstGeom prst="hexagon">
              <a:avLst/>
            </a:prstGeom>
            <a:solidFill>
              <a:schemeClr val="bg1">
                <a:alpha val="50000"/>
              </a:schemeClr>
            </a:solidFill>
            <a:ln w="19050">
              <a:noFill/>
              <a:round/>
            </a:ln>
          </p:spPr>
          <p:txBody>
            <a:bodyPr rot="0" spcFirstLastPara="0" vert="horz" wrap="none" lIns="121920" tIns="60960" rIns="121920" bIns="60960" anchor="ctr" anchorCtr="1" forceAA="0" compatLnSpc="1">
              <a:noAutofit/>
            </a:bodyPr>
            <a:lstStyle/>
            <a:p>
              <a:pPr marL="0" marR="0" lvl="0" indent="0" algn="ctr" defTabSz="1219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40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Impact" panose="020B0806030902050204" pitchFamily="34" charset="0"/>
                  <a:ea typeface="微软雅黑" panose="020B0503020204020204" pitchFamily="34" charset="-122"/>
                </a:rPr>
                <a:t>01</a:t>
              </a:r>
            </a:p>
          </p:txBody>
        </p:sp>
        <p:sp>
          <p:nvSpPr>
            <p:cNvPr id="29" name="Hexagon 13">
              <a:extLst>
                <a:ext uri="{FF2B5EF4-FFF2-40B4-BE49-F238E27FC236}">
                  <a16:creationId xmlns:a16="http://schemas.microsoft.com/office/drawing/2014/main" id="{C79D19DE-6298-40E4-B16F-D33D2F8E4F58}"/>
                </a:ext>
              </a:extLst>
            </p:cNvPr>
            <p:cNvSpPr/>
            <p:nvPr/>
          </p:nvSpPr>
          <p:spPr bwMode="auto">
            <a:xfrm>
              <a:off x="4850312" y="1504678"/>
              <a:ext cx="2885272" cy="323075"/>
            </a:xfrm>
            <a:prstGeom prst="hexagon">
              <a:avLst/>
            </a:prstGeom>
            <a:solidFill>
              <a:schemeClr val="bg1">
                <a:alpha val="50000"/>
              </a:schemeClr>
            </a:solidFill>
            <a:ln w="19050">
              <a:noFill/>
              <a:round/>
            </a:ln>
          </p:spPr>
          <p:txBody>
            <a:bodyPr rot="0" spcFirstLastPara="0" vert="horz" wrap="square" lIns="121920" tIns="60960" rIns="121920" bIns="60960" anchor="ctr" anchorCtr="1" forceAA="0" compatLnSpc="1">
              <a:noAutofit/>
            </a:bodyPr>
            <a:lstStyle/>
            <a:p>
              <a:pPr marL="0" marR="0" lvl="0" indent="0" algn="l" defTabSz="121920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800" b="1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语音信号的数字模型</a:t>
              </a:r>
              <a:endPara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540000" y="419735"/>
            <a:ext cx="504000" cy="504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360000" y="282575"/>
            <a:ext cx="504000" cy="504000"/>
          </a:xfrm>
          <a:prstGeom prst="rect">
            <a:avLst/>
          </a:prstGeom>
          <a:solidFill>
            <a:schemeClr val="bg1">
              <a:alpha val="0"/>
            </a:schemeClr>
          </a:solidFill>
          <a:ln w="12700" cmpd="sng">
            <a:solidFill>
              <a:schemeClr val="bg1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949325" y="2479675"/>
            <a:ext cx="2490903" cy="1898015"/>
            <a:chOff x="676275" y="1709058"/>
            <a:chExt cx="1589938" cy="1105719"/>
          </a:xfrm>
        </p:grpSpPr>
        <p:sp>
          <p:nvSpPr>
            <p:cNvPr id="3" name="对角圆角矩形 1"/>
            <p:cNvSpPr/>
            <p:nvPr/>
          </p:nvSpPr>
          <p:spPr>
            <a:xfrm>
              <a:off x="676275" y="1709058"/>
              <a:ext cx="1543050" cy="1105719"/>
            </a:xfrm>
            <a:prstGeom prst="round2DiagRect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sz="200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4" name="文本框 10"/>
            <p:cNvSpPr txBox="1"/>
            <p:nvPr/>
          </p:nvSpPr>
          <p:spPr>
            <a:xfrm>
              <a:off x="736706" y="2068059"/>
              <a:ext cx="1529507" cy="253916"/>
            </a:xfrm>
            <a:prstGeom prst="rect">
              <a:avLst/>
            </a:prstGeom>
            <a:noFill/>
          </p:spPr>
          <p:txBody>
            <a:bodyPr wrap="none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3600" b="1" dirty="0">
                  <a:solidFill>
                    <a:schemeClr val="bg1"/>
                  </a:solidFill>
                  <a:cs typeface="+mn-ea"/>
                  <a:sym typeface="+mn-lt"/>
                </a:rPr>
                <a:t>原理</a:t>
              </a:r>
              <a:endParaRPr lang="en-US" altLang="zh-CN" sz="36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5" name="矩形 4"/>
          <p:cNvSpPr/>
          <p:nvPr/>
        </p:nvSpPr>
        <p:spPr>
          <a:xfrm>
            <a:off x="3837214" y="106136"/>
            <a:ext cx="8232701" cy="6637563"/>
          </a:xfrm>
          <a:prstGeom prst="rect">
            <a:avLst/>
          </a:prstGeom>
          <a:solidFill>
            <a:schemeClr val="bg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28600" lvl="1" indent="0">
              <a:buNone/>
            </a:pPr>
            <a:endParaRPr lang="zh-CN" altLang="en-US"/>
          </a:p>
        </p:txBody>
      </p:sp>
      <p:sp>
        <p:nvSpPr>
          <p:cNvPr id="9" name="内容占位符 2"/>
          <p:cNvSpPr>
            <a:spLocks noGrp="1"/>
          </p:cNvSpPr>
          <p:nvPr/>
        </p:nvSpPr>
        <p:spPr>
          <a:xfrm>
            <a:off x="4375785" y="419735"/>
            <a:ext cx="7476490" cy="6075045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571500" indent="-5715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Ø"/>
              <a:defRPr sz="44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Ø"/>
              <a:defRPr sz="32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Ø"/>
              <a:defRPr sz="32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714500" indent="-3429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Ø"/>
              <a:defRPr sz="36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None/>
              <a:defRPr sz="36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Courier New" panose="02070309020205020404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Courier New" panose="02070309020205020404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9pPr>
          </a:lstStyle>
          <a:p>
            <a:pPr marL="0" indent="0">
              <a:buFont typeface="+mj-lt"/>
              <a:buNone/>
            </a:pPr>
            <a:endParaRPr lang="zh-CN" altLang="en-US" sz="24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/>
              <p:cNvSpPr txBox="1"/>
              <p:nvPr/>
            </p:nvSpPr>
            <p:spPr>
              <a:xfrm>
                <a:off x="3837214" y="282575"/>
                <a:ext cx="8139793" cy="6461124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457200" lvl="0" indent="-457200">
                  <a:buFont typeface="Wingdings" panose="05000000000000000000" pitchFamily="2" charset="2"/>
                  <a:buChar char="Ø"/>
                </a:pPr>
                <a:r>
                  <a:rPr lang="zh-CN" altLang="en-US" sz="3200" b="1" dirty="0">
                    <a:solidFill>
                      <a:schemeClr val="bg1"/>
                    </a:solidFill>
                    <a:sym typeface="+mn-ea"/>
                  </a:rPr>
                  <a:t>语音信号的</a:t>
                </a:r>
                <a:r>
                  <a:rPr lang="en-US" altLang="zh-CN" sz="3200" b="1" dirty="0" err="1">
                    <a:solidFill>
                      <a:schemeClr val="bg1"/>
                    </a:solidFill>
                    <a:sym typeface="+mn-ea"/>
                  </a:rPr>
                  <a:t>LPC</a:t>
                </a:r>
                <a:endParaRPr lang="en-US" altLang="zh-CN" sz="3200" b="1" dirty="0">
                  <a:solidFill>
                    <a:schemeClr val="bg1"/>
                  </a:solidFill>
                  <a:sym typeface="+mn-ea"/>
                </a:endParaRPr>
              </a:p>
              <a:p>
                <a:pPr marL="914400" lvl="1" indent="-457200" algn="just">
                  <a:buFont typeface="Wingdings" panose="05000000000000000000" pitchFamily="2" charset="2"/>
                  <a:buChar char="Ø"/>
                </a:pPr>
                <a:r>
                  <a:rPr lang="zh-CN" altLang="zh-CN" sz="28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设有一组语音信号</a:t>
                </a:r>
                <a:r>
                  <a:rPr lang="en-US" altLang="zh-CN" sz="28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x(n)</a:t>
                </a:r>
                <a:r>
                  <a:rPr lang="zh-CN" altLang="zh-CN" sz="28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</a:t>
                </a:r>
                <a:r>
                  <a:rPr lang="en-US" altLang="zh-CN" sz="28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 = 0,1,2</a:t>
                </a:r>
                <a:r>
                  <a:rPr lang="zh-CN" altLang="zh-CN" sz="28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，…</a:t>
                </a:r>
                <a:r>
                  <a:rPr lang="en-US" altLang="zh-CN" sz="28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n-1</a:t>
                </a:r>
                <a:r>
                  <a:rPr lang="zh-CN" altLang="zh-CN" sz="28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。</a:t>
                </a:r>
              </a:p>
              <a:p>
                <a:pPr marL="914400" lvl="1" indent="-457200" algn="just">
                  <a:buFont typeface="Wingdings" panose="05000000000000000000" pitchFamily="2" charset="2"/>
                  <a:buChar char="Ø"/>
                </a:pPr>
                <a:r>
                  <a:rPr lang="zh-CN" altLang="zh-CN" sz="28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当前状态</a:t>
                </a:r>
                <a:r>
                  <a:rPr lang="en-US" altLang="zh-CN" sz="28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x(n)</a:t>
                </a:r>
                <a:r>
                  <a:rPr lang="zh-CN" altLang="zh-CN" sz="28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可以由过去的</a:t>
                </a:r>
                <a:r>
                  <a:rPr lang="en-US" altLang="zh-CN" sz="28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</a:t>
                </a:r>
                <a:r>
                  <a:rPr lang="zh-CN" altLang="zh-CN" sz="28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个样点来做线性预测。</a:t>
                </a:r>
                <a:endParaRPr lang="en-US" altLang="zh-CN" sz="28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914400" lvl="1" indent="-457200" algn="just">
                  <a:buFont typeface="Wingdings" panose="05000000000000000000" pitchFamily="2" charset="2"/>
                  <a:buChar char="Ø"/>
                </a:pPr>
                <a:endParaRPr lang="zh-CN" altLang="zh-CN" sz="2800" b="1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Microsoft Himalaya" panose="01010100010101010101" pitchFamily="2" charset="0"/>
                </a:endParaRPr>
              </a:p>
              <a:p>
                <a:pPr algn="just"/>
                <a:r>
                  <a:rPr lang="en-US" altLang="zh-CN" sz="2800" b="1" kern="1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Microsoft Himalaya" panose="01010100010101010101" pitchFamily="2" charset="0"/>
                  </a:rPr>
                  <a:t>x̂(n)= a</a:t>
                </a:r>
                <a:r>
                  <a:rPr lang="en-US" altLang="zh-CN" sz="2800" b="1" kern="100" baseline="-250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Microsoft Himalaya" panose="01010100010101010101" pitchFamily="2" charset="0"/>
                  </a:rPr>
                  <a:t>1</a:t>
                </a:r>
                <a:r>
                  <a:rPr lang="en-US" altLang="zh-CN" sz="2800" b="1" kern="1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Microsoft Himalaya" panose="01010100010101010101" pitchFamily="2" charset="0"/>
                  </a:rPr>
                  <a:t>*x(n-1) + a</a:t>
                </a:r>
                <a:r>
                  <a:rPr lang="en-US" altLang="zh-CN" sz="2800" b="1" kern="100" baseline="-250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Microsoft Himalaya" panose="01010100010101010101" pitchFamily="2" charset="0"/>
                  </a:rPr>
                  <a:t>2</a:t>
                </a:r>
                <a:r>
                  <a:rPr lang="en-US" altLang="zh-CN" sz="2800" b="1" kern="1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Microsoft Himalaya" panose="01010100010101010101" pitchFamily="2" charset="0"/>
                  </a:rPr>
                  <a:t>*x(n-2) + … +</a:t>
                </a:r>
                <a:r>
                  <a:rPr lang="en-US" altLang="zh-CN" sz="2800" b="1" kern="10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Microsoft Himalaya" panose="01010100010101010101" pitchFamily="2" charset="0"/>
                  </a:rPr>
                  <a:t>a</a:t>
                </a:r>
                <a:r>
                  <a:rPr lang="en-US" altLang="zh-CN" sz="2800" b="1" kern="100" baseline="-2500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Microsoft Himalaya" panose="01010100010101010101" pitchFamily="2" charset="0"/>
                  </a:rPr>
                  <a:t>M</a:t>
                </a:r>
                <a:r>
                  <a:rPr lang="en-US" altLang="zh-CN" sz="2800" b="1" kern="1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Microsoft Himalaya" panose="01010100010101010101" pitchFamily="2" charset="0"/>
                  </a:rPr>
                  <a:t>*x(n-M)</a:t>
                </a:r>
              </a:p>
              <a:p>
                <a:pPr algn="just"/>
                <a:endParaRPr lang="zh-CN" altLang="zh-CN" sz="2800" b="1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Microsoft Himalaya" panose="01010100010101010101" pitchFamily="2" charset="0"/>
                </a:endParaRPr>
              </a:p>
              <a:p>
                <a:pPr algn="just"/>
                <a:r>
                  <a:rPr lang="en-US" altLang="zh-CN" sz="2800" b="1" kern="1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Microsoft Himalaya" panose="01010100010101010101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800" b="1" i="1" kern="100" smtClean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IpaP"/>
                      </a:rPr>
                      <m:t>𝐞</m:t>
                    </m:r>
                    <m:d>
                      <m:dPr>
                        <m:ctrlPr>
                          <a:rPr lang="zh-CN" altLang="zh-CN" sz="2800" b="1" i="1" kern="10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IpaP"/>
                          </a:rPr>
                        </m:ctrlPr>
                      </m:dPr>
                      <m:e>
                        <m:r>
                          <a:rPr lang="en-US" altLang="zh-CN" sz="2800" b="1" i="1" kern="100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IpaP"/>
                          </a:rPr>
                          <m:t>𝒏</m:t>
                        </m:r>
                      </m:e>
                    </m:d>
                    <m:r>
                      <a:rPr lang="en-US" altLang="zh-CN" sz="2800" b="1" kern="100" smtClean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IpaP"/>
                      </a:rPr>
                      <m:t>= </m:t>
                    </m:r>
                    <m:r>
                      <a:rPr lang="en-US" altLang="zh-CN" sz="2800" b="1" i="1" kern="100" smtClean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IpaP"/>
                      </a:rPr>
                      <m:t>𝐱</m:t>
                    </m:r>
                    <m:d>
                      <m:dPr>
                        <m:ctrlPr>
                          <a:rPr lang="zh-CN" altLang="zh-CN" sz="2800" b="1" i="1" kern="10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IpaP"/>
                          </a:rPr>
                        </m:ctrlPr>
                      </m:dPr>
                      <m:e>
                        <m:r>
                          <a:rPr lang="en-US" altLang="zh-CN" sz="2800" b="1" i="1" kern="100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IpaP"/>
                          </a:rPr>
                          <m:t>𝒏</m:t>
                        </m:r>
                      </m:e>
                    </m:d>
                    <m:r>
                      <a:rPr lang="en-US" altLang="zh-CN" sz="2800" b="1" i="1" kern="100" smtClean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IpaP"/>
                      </a:rPr>
                      <m:t>−</m:t>
                    </m:r>
                    <m:acc>
                      <m:accPr>
                        <m:chr m:val="̂"/>
                        <m:ctrlPr>
                          <a:rPr lang="zh-CN" altLang="zh-CN" sz="2800" b="1" i="1" kern="10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CN" sz="2800" b="1" i="1" kern="100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</m:acc>
                    <m:d>
                      <m:dPr>
                        <m:ctrlPr>
                          <a:rPr lang="zh-CN" altLang="zh-CN" sz="2800" b="1" i="1" kern="10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800" b="1" i="1" kern="100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𝒏</m:t>
                        </m:r>
                      </m:e>
                    </m:d>
                    <m:r>
                      <a:rPr lang="en-US" altLang="zh-CN" sz="2800" b="1" kern="100" smtClean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IpaP"/>
                      </a:rPr>
                      <m:t>=</m:t>
                    </m:r>
                    <m:r>
                      <a:rPr lang="en-US" altLang="zh-CN" sz="2800" b="1" i="1" kern="100" smtClean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IpaP"/>
                      </a:rPr>
                      <m:t>𝐱</m:t>
                    </m:r>
                    <m:d>
                      <m:dPr>
                        <m:ctrlPr>
                          <a:rPr lang="zh-CN" altLang="zh-CN" sz="2800" b="1" i="1" kern="10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IpaP"/>
                          </a:rPr>
                        </m:ctrlPr>
                      </m:dPr>
                      <m:e>
                        <m:r>
                          <a:rPr lang="en-US" altLang="zh-CN" sz="2800" b="1" i="1" kern="100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IpaP"/>
                          </a:rPr>
                          <m:t>𝒏</m:t>
                        </m:r>
                      </m:e>
                    </m:d>
                    <m:r>
                      <a:rPr lang="en-US" altLang="zh-CN" sz="2800" b="1" i="1" kern="100" smtClean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IpaP"/>
                      </a:rPr>
                      <m:t>−</m:t>
                    </m:r>
                    <m:nary>
                      <m:naryPr>
                        <m:chr m:val="∑"/>
                        <m:limLoc m:val="undOvr"/>
                        <m:ctrlPr>
                          <a:rPr lang="zh-CN" altLang="zh-CN" sz="2800" b="1" i="1" kern="10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IpaP"/>
                          </a:rPr>
                        </m:ctrlPr>
                      </m:naryPr>
                      <m:sub>
                        <m:r>
                          <a:rPr lang="en-US" altLang="zh-CN" sz="2800" b="1" i="1" kern="100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IpaP"/>
                          </a:rPr>
                          <m:t>𝒊</m:t>
                        </m:r>
                      </m:sub>
                      <m:sup>
                        <m:r>
                          <a:rPr lang="en-US" altLang="zh-CN" sz="2800" b="1" i="1" kern="100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IpaP"/>
                          </a:rPr>
                          <m:t>𝑴</m:t>
                        </m:r>
                      </m:sup>
                      <m:e>
                        <m:sSub>
                          <m:sSubPr>
                            <m:ctrlPr>
                              <a:rPr lang="zh-CN" altLang="zh-CN" sz="2800" b="1" i="1" kern="10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IpaP"/>
                              </a:rPr>
                            </m:ctrlPr>
                          </m:sSubPr>
                          <m:e>
                            <m:r>
                              <a:rPr lang="en-US" altLang="zh-CN" sz="2800" b="1" i="1" kern="100" smtClean="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IpaP"/>
                              </a:rPr>
                              <m:t>𝒂</m:t>
                            </m:r>
                          </m:e>
                          <m:sub>
                            <m:r>
                              <a:rPr lang="en-US" altLang="zh-CN" sz="2800" b="1" i="1" kern="100" smtClean="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IpaP"/>
                              </a:rPr>
                              <m:t>𝒌</m:t>
                            </m:r>
                          </m:sub>
                        </m:sSub>
                      </m:e>
                    </m:nary>
                    <m:r>
                      <a:rPr lang="en-US" altLang="zh-CN" sz="2800" b="1" i="1" kern="100" smtClean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IpaP"/>
                      </a:rPr>
                      <m:t>∗</m:t>
                    </m:r>
                    <m:r>
                      <a:rPr lang="en-US" altLang="zh-CN" sz="2800" b="1" i="1" kern="100" smtClean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IpaP"/>
                      </a:rPr>
                      <m:t>𝐱</m:t>
                    </m:r>
                    <m:r>
                      <a:rPr lang="en-US" altLang="zh-CN" sz="2800" b="1" kern="100" smtClean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IpaP"/>
                      </a:rPr>
                      <m:t>(</m:t>
                    </m:r>
                    <m:r>
                      <a:rPr lang="en-US" altLang="zh-CN" sz="2800" b="1" i="1" kern="100" smtClean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IpaP"/>
                      </a:rPr>
                      <m:t>𝐧</m:t>
                    </m:r>
                    <m:r>
                      <a:rPr lang="en-US" altLang="zh-CN" sz="2800" b="1" i="1" kern="100" smtClean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IpaP"/>
                      </a:rPr>
                      <m:t>−</m:t>
                    </m:r>
                    <m:r>
                      <a:rPr lang="en-US" altLang="zh-CN" sz="2800" b="1" i="1" kern="100" smtClean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IpaP"/>
                      </a:rPr>
                      <m:t>𝐤</m:t>
                    </m:r>
                    <m:r>
                      <a:rPr lang="en-US" altLang="zh-CN" sz="2800" b="1" kern="100" smtClean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IpaP"/>
                      </a:rPr>
                      <m:t>) </m:t>
                    </m:r>
                  </m:oMath>
                </a14:m>
                <a:endParaRPr lang="zh-CN" altLang="zh-CN" sz="2800" b="1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Microsoft Himalaya" panose="01010100010101010101" pitchFamily="2" charset="0"/>
                </a:endParaRPr>
              </a:p>
              <a:p>
                <a:pPr algn="just"/>
                <a:endParaRPr lang="en-US" altLang="zh-CN" sz="2800" b="1" kern="1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Microsoft Himalaya" panose="01010100010101010101" pitchFamily="2" charset="0"/>
                </a:endParaRPr>
              </a:p>
              <a:p>
                <a:pPr algn="just"/>
                <a:r>
                  <a:rPr lang="en-US" altLang="zh-CN" sz="2800" b="1" kern="1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Microsoft Himalaya" panose="01010100010101010101" pitchFamily="2" charset="0"/>
                  </a:rPr>
                  <a:t>a</a:t>
                </a:r>
                <a:r>
                  <a:rPr lang="en-US" altLang="zh-CN" sz="2800" b="1" kern="100" baseline="-250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Microsoft Himalaya" panose="01010100010101010101" pitchFamily="2" charset="0"/>
                  </a:rPr>
                  <a:t>1</a:t>
                </a:r>
                <a:r>
                  <a:rPr lang="en-US" altLang="zh-CN" sz="2800" b="1" kern="1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Microsoft Himalaya" panose="01010100010101010101" pitchFamily="2" charset="0"/>
                  </a:rPr>
                  <a:t>,a</a:t>
                </a:r>
                <a:r>
                  <a:rPr lang="en-US" altLang="zh-CN" sz="2800" b="1" kern="100" baseline="-250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Microsoft Himalaya" panose="01010100010101010101" pitchFamily="2" charset="0"/>
                  </a:rPr>
                  <a:t>2</a:t>
                </a:r>
                <a:r>
                  <a:rPr lang="en-US" altLang="zh-CN" sz="2800" b="1" kern="1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Microsoft Himalaya" panose="01010100010101010101" pitchFamily="2" charset="0"/>
                  </a:rPr>
                  <a:t>…</a:t>
                </a:r>
                <a:r>
                  <a:rPr lang="en-US" altLang="zh-CN" sz="2800" b="1" kern="10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Microsoft Himalaya" panose="01010100010101010101" pitchFamily="2" charset="0"/>
                  </a:rPr>
                  <a:t>a</a:t>
                </a:r>
                <a:r>
                  <a:rPr lang="en-US" altLang="zh-CN" sz="2800" b="1" kern="100" baseline="-2500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Microsoft Himalaya" panose="01010100010101010101" pitchFamily="2" charset="0"/>
                  </a:rPr>
                  <a:t>M</a:t>
                </a:r>
                <a:r>
                  <a:rPr lang="zh-CN" altLang="zh-CN" sz="2800" b="1" kern="1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Microsoft Himalaya" panose="01010100010101010101" pitchFamily="2" charset="0"/>
                  </a:rPr>
                  <a:t>就是的</a:t>
                </a:r>
                <a:r>
                  <a:rPr lang="en-US" altLang="zh-CN" sz="2800" b="1" kern="10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Microsoft Himalaya" panose="01010100010101010101" pitchFamily="2" charset="0"/>
                  </a:rPr>
                  <a:t>LPC</a:t>
                </a:r>
                <a:r>
                  <a:rPr lang="zh-CN" altLang="zh-CN" sz="2800" b="1" kern="1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Microsoft Himalaya" panose="01010100010101010101" pitchFamily="2" charset="0"/>
                  </a:rPr>
                  <a:t>系数。</a:t>
                </a:r>
                <a:endParaRPr lang="en-US" altLang="zh-CN" sz="2800" b="1" kern="1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Microsoft Himalaya" panose="01010100010101010101" pitchFamily="2" charset="0"/>
                </a:endParaRPr>
              </a:p>
              <a:p>
                <a:pPr algn="just"/>
                <a:endParaRPr lang="en-US" altLang="zh-CN" sz="2800" b="1" kern="1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Microsoft Himalaya" panose="01010100010101010101" pitchFamily="2" charset="0"/>
                </a:endParaRPr>
              </a:p>
              <a:p>
                <a:pPr marL="457200" indent="-457200" algn="just">
                  <a:buFont typeface="Wingdings" panose="05000000000000000000" pitchFamily="2" charset="2"/>
                  <a:buChar char="Ø"/>
                </a:pPr>
                <a:r>
                  <a:rPr lang="zh-CN" altLang="en-US" sz="3200" b="1" dirty="0">
                    <a:solidFill>
                      <a:schemeClr val="bg1"/>
                    </a:solidFill>
                  </a:rPr>
                  <a:t>使用条件</a:t>
                </a:r>
                <a:endParaRPr lang="en-US" altLang="zh-CN" sz="3200" b="1" dirty="0">
                  <a:solidFill>
                    <a:schemeClr val="bg1"/>
                  </a:solidFill>
                </a:endParaRPr>
              </a:p>
              <a:p>
                <a:pPr marL="914400" lvl="1" indent="-457200" algn="just">
                  <a:buFont typeface="Wingdings" panose="05000000000000000000" pitchFamily="2" charset="2"/>
                  <a:buChar char="Ø"/>
                </a:pPr>
                <a:r>
                  <a:rPr lang="en-US" altLang="zh-CN" sz="2800" b="1" dirty="0" err="1">
                    <a:solidFill>
                      <a:schemeClr val="bg1"/>
                    </a:solidFill>
                  </a:rPr>
                  <a:t>LPC</a:t>
                </a:r>
                <a:r>
                  <a:rPr lang="zh-CN" altLang="en-US" sz="2800" b="1" dirty="0">
                    <a:solidFill>
                      <a:schemeClr val="bg1"/>
                    </a:solidFill>
                  </a:rPr>
                  <a:t>分析要求信号是稳态的。</a:t>
                </a:r>
                <a:endParaRPr lang="en-US" altLang="zh-CN" sz="2800" b="1" dirty="0">
                  <a:solidFill>
                    <a:schemeClr val="bg1"/>
                  </a:solidFill>
                </a:endParaRPr>
              </a:p>
              <a:p>
                <a:pPr marL="914400" lvl="1" indent="-457200" algn="just">
                  <a:buFont typeface="Wingdings" panose="05000000000000000000" pitchFamily="2" charset="2"/>
                  <a:buChar char="Ø"/>
                </a:pPr>
                <a:r>
                  <a:rPr lang="zh-CN" altLang="en-US" sz="2800" b="1" dirty="0">
                    <a:solidFill>
                      <a:schemeClr val="bg1"/>
                    </a:solidFill>
                  </a:rPr>
                  <a:t>可以假定短时语音信号是稳态的。</a:t>
                </a:r>
                <a:endParaRPr lang="en-US" altLang="zh-CN" sz="2800" b="1" dirty="0">
                  <a:solidFill>
                    <a:schemeClr val="bg1"/>
                  </a:solidFill>
                </a:endParaRPr>
              </a:p>
              <a:p>
                <a:pPr marL="457200" indent="-457200" algn="just">
                  <a:buFont typeface="Wingdings" panose="05000000000000000000" pitchFamily="2" charset="2"/>
                  <a:buChar char="Ø"/>
                </a:pPr>
                <a:endParaRPr lang="en-US" altLang="zh-CN" sz="3200" b="1" dirty="0">
                  <a:solidFill>
                    <a:schemeClr val="bg1"/>
                  </a:solidFill>
                </a:endParaRPr>
              </a:p>
              <a:p>
                <a:pPr algn="just"/>
                <a:endParaRPr lang="en-US" altLang="zh-CN" sz="32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7214" y="282575"/>
                <a:ext cx="8139793" cy="6461124"/>
              </a:xfrm>
              <a:prstGeom prst="rect">
                <a:avLst/>
              </a:prstGeom>
              <a:blipFill>
                <a:blip r:embed="rId2"/>
                <a:stretch>
                  <a:fillRect l="-1647" t="-1226" r="-89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685578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540000" y="419735"/>
            <a:ext cx="504000" cy="504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360000" y="282575"/>
            <a:ext cx="504000" cy="504000"/>
          </a:xfrm>
          <a:prstGeom prst="rect">
            <a:avLst/>
          </a:prstGeom>
          <a:solidFill>
            <a:schemeClr val="bg1">
              <a:alpha val="0"/>
            </a:schemeClr>
          </a:solidFill>
          <a:ln w="12700" cmpd="sng">
            <a:solidFill>
              <a:schemeClr val="bg1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949325" y="2479675"/>
            <a:ext cx="2487442" cy="1898015"/>
            <a:chOff x="676275" y="1709058"/>
            <a:chExt cx="1587729" cy="1105719"/>
          </a:xfrm>
        </p:grpSpPr>
        <p:sp>
          <p:nvSpPr>
            <p:cNvPr id="3" name="对角圆角矩形 1"/>
            <p:cNvSpPr/>
            <p:nvPr/>
          </p:nvSpPr>
          <p:spPr>
            <a:xfrm>
              <a:off x="676275" y="1709058"/>
              <a:ext cx="1543050" cy="1105719"/>
            </a:xfrm>
            <a:prstGeom prst="round2DiagRect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sz="200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4" name="文本框 10"/>
            <p:cNvSpPr txBox="1"/>
            <p:nvPr/>
          </p:nvSpPr>
          <p:spPr>
            <a:xfrm>
              <a:off x="734497" y="2072816"/>
              <a:ext cx="1529507" cy="253916"/>
            </a:xfrm>
            <a:prstGeom prst="rect">
              <a:avLst/>
            </a:prstGeom>
            <a:noFill/>
          </p:spPr>
          <p:txBody>
            <a:bodyPr wrap="none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3600" b="1" dirty="0">
                  <a:solidFill>
                    <a:schemeClr val="bg1"/>
                  </a:solidFill>
                  <a:cs typeface="+mn-ea"/>
                  <a:sym typeface="+mn-lt"/>
                </a:rPr>
                <a:t>原理</a:t>
              </a:r>
              <a:endParaRPr lang="en-US" altLang="zh-CN" sz="36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5" name="矩形 4"/>
          <p:cNvSpPr/>
          <p:nvPr/>
        </p:nvSpPr>
        <p:spPr>
          <a:xfrm>
            <a:off x="3840299" y="57150"/>
            <a:ext cx="8351701" cy="6711043"/>
          </a:xfrm>
          <a:prstGeom prst="rect">
            <a:avLst/>
          </a:prstGeom>
          <a:solidFill>
            <a:schemeClr val="bg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28600" lvl="1" indent="0">
              <a:buNone/>
            </a:pPr>
            <a:endParaRPr lang="zh-CN" altLang="en-US"/>
          </a:p>
        </p:txBody>
      </p:sp>
      <p:sp>
        <p:nvSpPr>
          <p:cNvPr id="9" name="内容占位符 2"/>
          <p:cNvSpPr>
            <a:spLocks noGrp="1"/>
          </p:cNvSpPr>
          <p:nvPr/>
        </p:nvSpPr>
        <p:spPr>
          <a:xfrm>
            <a:off x="4375785" y="419735"/>
            <a:ext cx="7476490" cy="6075045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571500" indent="-5715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Ø"/>
              <a:defRPr sz="44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Ø"/>
              <a:defRPr sz="32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Ø"/>
              <a:defRPr sz="32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714500" indent="-3429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Ø"/>
              <a:defRPr sz="36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None/>
              <a:defRPr sz="36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Courier New" panose="02070309020205020404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Courier New" panose="02070309020205020404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9pPr>
          </a:lstStyle>
          <a:p>
            <a:pPr marL="0" indent="0">
              <a:buFont typeface="+mj-lt"/>
              <a:buNone/>
            </a:pPr>
            <a:endParaRPr lang="zh-CN" altLang="en-US" sz="24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/>
              <p:cNvSpPr txBox="1"/>
              <p:nvPr/>
            </p:nvSpPr>
            <p:spPr>
              <a:xfrm>
                <a:off x="3910296" y="89807"/>
                <a:ext cx="8281704" cy="6348458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457200" lvl="0" indent="-457200">
                  <a:buFont typeface="Wingdings" panose="05000000000000000000" pitchFamily="2" charset="2"/>
                  <a:buChar char="Ø"/>
                </a:pPr>
                <a:r>
                  <a:rPr lang="en-US" altLang="zh-CN" sz="3200" b="1" dirty="0" err="1">
                    <a:solidFill>
                      <a:schemeClr val="bg1"/>
                    </a:solidFill>
                    <a:sym typeface="+mn-ea"/>
                  </a:rPr>
                  <a:t>LPC</a:t>
                </a:r>
                <a:r>
                  <a:rPr lang="zh-CN" altLang="en-US" sz="3200" b="1" dirty="0">
                    <a:solidFill>
                      <a:schemeClr val="bg1"/>
                    </a:solidFill>
                    <a:sym typeface="+mn-ea"/>
                  </a:rPr>
                  <a:t>系数预测语音信号</a:t>
                </a:r>
                <a:endParaRPr lang="en-US" altLang="zh-CN" sz="3200" b="1" dirty="0">
                  <a:solidFill>
                    <a:schemeClr val="bg1"/>
                  </a:solidFill>
                  <a:sym typeface="+mn-ea"/>
                </a:endParaRPr>
              </a:p>
              <a:p>
                <a:pPr marL="914400" lvl="1" indent="-457200">
                  <a:buFont typeface="Wingdings" panose="05000000000000000000" pitchFamily="2" charset="2"/>
                  <a:buChar char="Ø"/>
                </a:pPr>
                <a:r>
                  <a:rPr lang="zh-CN" altLang="en-US" sz="2800" b="1" dirty="0">
                    <a:solidFill>
                      <a:schemeClr val="bg1"/>
                    </a:solidFill>
                    <a:sym typeface="+mn-ea"/>
                  </a:rPr>
                  <a:t>利用</a:t>
                </a:r>
                <a:r>
                  <a:rPr lang="en-US" altLang="zh-CN" sz="2800" b="1" dirty="0" err="1">
                    <a:solidFill>
                      <a:schemeClr val="bg1"/>
                    </a:solidFill>
                    <a:sym typeface="+mn-ea"/>
                  </a:rPr>
                  <a:t>lpc.m</a:t>
                </a:r>
                <a:r>
                  <a:rPr lang="zh-CN" altLang="en-US" sz="2800" b="1" dirty="0">
                    <a:solidFill>
                      <a:schemeClr val="bg1"/>
                    </a:solidFill>
                    <a:sym typeface="+mn-ea"/>
                  </a:rPr>
                  <a:t>求取一段语音信号</a:t>
                </a:r>
                <a:r>
                  <a:rPr lang="en-US" altLang="zh-CN" sz="2800" b="1" dirty="0" err="1">
                    <a:solidFill>
                      <a:schemeClr val="bg1"/>
                    </a:solidFill>
                    <a:sym typeface="+mn-ea"/>
                  </a:rPr>
                  <a:t>LPC</a:t>
                </a:r>
                <a:r>
                  <a:rPr lang="zh-CN" altLang="en-US" sz="2800" b="1" dirty="0">
                    <a:solidFill>
                      <a:schemeClr val="bg1"/>
                    </a:solidFill>
                    <a:sym typeface="+mn-ea"/>
                  </a:rPr>
                  <a:t>系数</a:t>
                </a:r>
                <a:endParaRPr lang="en-US" altLang="zh-CN" sz="2800" b="1" dirty="0">
                  <a:solidFill>
                    <a:schemeClr val="bg1"/>
                  </a:solidFill>
                  <a:sym typeface="+mn-ea"/>
                </a:endParaRPr>
              </a:p>
              <a:p>
                <a:pPr marL="914400" lvl="1" indent="-457200">
                  <a:buFont typeface="Wingdings" panose="05000000000000000000" pitchFamily="2" charset="2"/>
                  <a:buChar char="Ø"/>
                </a:pPr>
                <a:r>
                  <a:rPr lang="zh-CN" altLang="en-US" sz="2800" b="1" dirty="0">
                    <a:solidFill>
                      <a:schemeClr val="bg1"/>
                    </a:solidFill>
                    <a:sym typeface="+mn-ea"/>
                  </a:rPr>
                  <a:t>利用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zh-CN" altLang="zh-CN" sz="2800" b="1" i="1" kern="100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CN" sz="2800" b="1" i="1" kern="100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</m:acc>
                    <m:d>
                      <m:dPr>
                        <m:ctrlPr>
                          <a:rPr lang="zh-CN" altLang="zh-CN" sz="2800" b="1" i="1" kern="10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800" b="1" i="1" kern="100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𝒏</m:t>
                        </m:r>
                      </m:e>
                    </m:d>
                  </m:oMath>
                </a14:m>
                <a:r>
                  <a:rPr lang="zh-CN" altLang="en-US" sz="2800" b="1" dirty="0">
                    <a:solidFill>
                      <a:schemeClr val="bg1"/>
                    </a:solidFill>
                    <a:sym typeface="+mn-ea"/>
                  </a:rPr>
                  <a:t>的预测公式拟合一段语音信号</a:t>
                </a:r>
                <a:endParaRPr lang="en-US" altLang="zh-CN" sz="2800" b="1" dirty="0">
                  <a:solidFill>
                    <a:schemeClr val="bg1"/>
                  </a:solidFill>
                  <a:sym typeface="+mn-ea"/>
                </a:endParaRPr>
              </a:p>
              <a:p>
                <a:pPr marL="228600" lvl="1"/>
                <a:endParaRPr lang="en-US" altLang="zh-CN" sz="32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0296" y="89807"/>
                <a:ext cx="8281704" cy="6348458"/>
              </a:xfrm>
              <a:prstGeom prst="rect">
                <a:avLst/>
              </a:prstGeom>
              <a:blipFill>
                <a:blip r:embed="rId2"/>
                <a:stretch>
                  <a:fillRect l="-1619" t="-124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图片 10">
            <a:extLst>
              <a:ext uri="{FF2B5EF4-FFF2-40B4-BE49-F238E27FC236}">
                <a16:creationId xmlns:a16="http://schemas.microsoft.com/office/drawing/2014/main" id="{BD96BA6B-114B-4138-A73F-6B33EEB5EFF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0895" y="2098221"/>
            <a:ext cx="7660506" cy="4117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7488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540000" y="419735"/>
            <a:ext cx="504000" cy="504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360000" y="282575"/>
            <a:ext cx="504000" cy="504000"/>
          </a:xfrm>
          <a:prstGeom prst="rect">
            <a:avLst/>
          </a:prstGeom>
          <a:solidFill>
            <a:schemeClr val="bg1">
              <a:alpha val="0"/>
            </a:schemeClr>
          </a:solidFill>
          <a:ln w="12700" cmpd="sng">
            <a:solidFill>
              <a:schemeClr val="bg1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949325" y="2479675"/>
            <a:ext cx="2490903" cy="1898015"/>
            <a:chOff x="676275" y="1709058"/>
            <a:chExt cx="1589938" cy="1105719"/>
          </a:xfrm>
        </p:grpSpPr>
        <p:sp>
          <p:nvSpPr>
            <p:cNvPr id="3" name="对角圆角矩形 1"/>
            <p:cNvSpPr/>
            <p:nvPr/>
          </p:nvSpPr>
          <p:spPr>
            <a:xfrm>
              <a:off x="676275" y="1709058"/>
              <a:ext cx="1543050" cy="1105719"/>
            </a:xfrm>
            <a:prstGeom prst="round2DiagRect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sz="200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4" name="文本框 10"/>
            <p:cNvSpPr txBox="1"/>
            <p:nvPr/>
          </p:nvSpPr>
          <p:spPr>
            <a:xfrm>
              <a:off x="736706" y="2068059"/>
              <a:ext cx="1529507" cy="253916"/>
            </a:xfrm>
            <a:prstGeom prst="rect">
              <a:avLst/>
            </a:prstGeom>
            <a:noFill/>
          </p:spPr>
          <p:txBody>
            <a:bodyPr wrap="none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3600" b="1" dirty="0">
                  <a:solidFill>
                    <a:schemeClr val="bg1"/>
                  </a:solidFill>
                  <a:cs typeface="+mn-ea"/>
                  <a:sym typeface="+mn-lt"/>
                </a:rPr>
                <a:t>作用</a:t>
              </a:r>
              <a:endParaRPr lang="en-US" altLang="zh-CN" sz="36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5" name="矩形 4"/>
          <p:cNvSpPr/>
          <p:nvPr/>
        </p:nvSpPr>
        <p:spPr>
          <a:xfrm>
            <a:off x="3840299" y="57150"/>
            <a:ext cx="8351701" cy="6711043"/>
          </a:xfrm>
          <a:prstGeom prst="rect">
            <a:avLst/>
          </a:prstGeom>
          <a:solidFill>
            <a:schemeClr val="bg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28600" lvl="1" indent="0">
              <a:buNone/>
            </a:pPr>
            <a:endParaRPr lang="zh-CN" altLang="en-US"/>
          </a:p>
        </p:txBody>
      </p:sp>
      <p:sp>
        <p:nvSpPr>
          <p:cNvPr id="9" name="内容占位符 2"/>
          <p:cNvSpPr>
            <a:spLocks noGrp="1"/>
          </p:cNvSpPr>
          <p:nvPr/>
        </p:nvSpPr>
        <p:spPr>
          <a:xfrm>
            <a:off x="4375785" y="419735"/>
            <a:ext cx="7476490" cy="6075045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571500" indent="-5715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Ø"/>
              <a:defRPr sz="44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Ø"/>
              <a:defRPr sz="32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Ø"/>
              <a:defRPr sz="32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714500" indent="-3429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Ø"/>
              <a:defRPr sz="36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None/>
              <a:defRPr sz="36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Courier New" panose="02070309020205020404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Courier New" panose="02070309020205020404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9pPr>
          </a:lstStyle>
          <a:p>
            <a:pPr marL="0" indent="0">
              <a:buFont typeface="+mj-lt"/>
              <a:buNone/>
            </a:pP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910296" y="89807"/>
            <a:ext cx="8281704" cy="634845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457200" lvl="0" indent="-457200">
              <a:buFont typeface="Wingdings" panose="05000000000000000000" pitchFamily="2" charset="2"/>
              <a:buChar char="Ø"/>
            </a:pPr>
            <a:r>
              <a:rPr lang="en-US" altLang="zh-CN" sz="3200" b="1" dirty="0" err="1">
                <a:solidFill>
                  <a:schemeClr val="bg1"/>
                </a:solidFill>
                <a:sym typeface="+mn-ea"/>
              </a:rPr>
              <a:t>LPC</a:t>
            </a:r>
            <a:r>
              <a:rPr lang="zh-CN" altLang="en-US" sz="3200" b="1" dirty="0">
                <a:solidFill>
                  <a:schemeClr val="bg1"/>
                </a:solidFill>
                <a:sym typeface="+mn-ea"/>
              </a:rPr>
              <a:t>的作用</a:t>
            </a:r>
            <a:endParaRPr lang="en-US" altLang="zh-CN" sz="3200" b="1" dirty="0">
              <a:solidFill>
                <a:schemeClr val="bg1"/>
              </a:solidFill>
              <a:sym typeface="+mn-ea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n-US" altLang="zh-CN" sz="2800" b="1" dirty="0" err="1">
                <a:solidFill>
                  <a:schemeClr val="bg1"/>
                </a:solidFill>
                <a:sym typeface="+mn-ea"/>
              </a:rPr>
              <a:t>LPC</a:t>
            </a:r>
            <a:r>
              <a:rPr lang="zh-CN" altLang="en-US" sz="2800" b="1" dirty="0">
                <a:solidFill>
                  <a:schemeClr val="bg1"/>
                </a:solidFill>
                <a:sym typeface="+mn-ea"/>
              </a:rPr>
              <a:t>既然可以拟合一段语音信号，它自然也就可以用来表征这段语音信号。</a:t>
            </a:r>
            <a:endParaRPr lang="en-US" altLang="zh-CN" sz="2800" b="1" dirty="0">
              <a:solidFill>
                <a:schemeClr val="bg1"/>
              </a:solidFill>
              <a:sym typeface="+mn-ea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n-US" altLang="zh-CN" sz="2800" b="1" dirty="0" err="1">
                <a:solidFill>
                  <a:schemeClr val="bg1"/>
                </a:solidFill>
                <a:sym typeface="+mn-ea"/>
              </a:rPr>
              <a:t>LPC</a:t>
            </a:r>
            <a:r>
              <a:rPr lang="zh-CN" altLang="en-US" sz="2800" b="1" dirty="0">
                <a:solidFill>
                  <a:schemeClr val="bg1"/>
                </a:solidFill>
                <a:sym typeface="+mn-ea"/>
              </a:rPr>
              <a:t>与共鸣特性</a:t>
            </a:r>
            <a:endParaRPr lang="en-US" altLang="zh-CN" sz="2800" b="1" dirty="0">
              <a:solidFill>
                <a:schemeClr val="bg1"/>
              </a:solidFill>
              <a:sym typeface="+mn-ea"/>
            </a:endParaRPr>
          </a:p>
          <a:p>
            <a:pPr marL="1371600" lvl="2" indent="-457200">
              <a:buFont typeface="Wingdings" panose="05000000000000000000" pitchFamily="2" charset="2"/>
              <a:buChar char="Ø"/>
            </a:pPr>
            <a:r>
              <a:rPr lang="zh-CN" altLang="en-US" sz="2400" b="1" dirty="0">
                <a:solidFill>
                  <a:schemeClr val="bg1"/>
                </a:solidFill>
                <a:sym typeface="+mn-ea"/>
              </a:rPr>
              <a:t>对</a:t>
            </a:r>
            <a:r>
              <a:rPr lang="en-US" altLang="zh-CN" sz="2400" b="1" dirty="0" err="1">
                <a:solidFill>
                  <a:schemeClr val="bg1"/>
                </a:solidFill>
                <a:sym typeface="+mn-ea"/>
              </a:rPr>
              <a:t>LPC</a:t>
            </a:r>
            <a:r>
              <a:rPr lang="zh-CN" altLang="en-US" sz="2400" b="1" dirty="0">
                <a:solidFill>
                  <a:schemeClr val="bg1"/>
                </a:solidFill>
                <a:sym typeface="+mn-ea"/>
              </a:rPr>
              <a:t>作</a:t>
            </a:r>
            <a:r>
              <a:rPr lang="en-US" altLang="zh-CN" sz="2400" b="1" dirty="0" err="1">
                <a:solidFill>
                  <a:schemeClr val="bg1"/>
                </a:solidFill>
                <a:sym typeface="+mn-ea"/>
              </a:rPr>
              <a:t>FFT</a:t>
            </a:r>
            <a:r>
              <a:rPr lang="zh-CN" altLang="en-US" sz="2400" b="1" dirty="0">
                <a:solidFill>
                  <a:schemeClr val="bg1"/>
                </a:solidFill>
                <a:sym typeface="+mn-ea"/>
              </a:rPr>
              <a:t>，可得到语音的共鸣特性</a:t>
            </a:r>
            <a:endParaRPr lang="en-US" altLang="zh-CN" sz="2400" b="1" dirty="0">
              <a:solidFill>
                <a:schemeClr val="bg1"/>
              </a:solidFill>
              <a:sym typeface="+mn-ea"/>
            </a:endParaRPr>
          </a:p>
          <a:p>
            <a:pPr marL="457200" lvl="0" indent="-457200">
              <a:buFont typeface="Wingdings" panose="05000000000000000000" pitchFamily="2" charset="2"/>
              <a:buChar char="Ø"/>
            </a:pPr>
            <a:endParaRPr lang="en-US" altLang="zh-CN" sz="3200" b="1" dirty="0">
              <a:solidFill>
                <a:schemeClr val="bg1"/>
              </a:solidFill>
              <a:sym typeface="+mn-ea"/>
            </a:endParaRPr>
          </a:p>
          <a:p>
            <a:pPr marL="228600" lvl="1"/>
            <a:endParaRPr lang="en-US" altLang="zh-CN" sz="3200" b="1" dirty="0">
              <a:solidFill>
                <a:schemeClr val="bg1"/>
              </a:solidFill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B909036-C057-40E1-82B0-CD47981EDA67}"/>
              </a:ext>
            </a:extLst>
          </p:cNvPr>
          <p:cNvSpPr txBox="1"/>
          <p:nvPr/>
        </p:nvSpPr>
        <p:spPr>
          <a:xfrm>
            <a:off x="4196965" y="4377690"/>
            <a:ext cx="206109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Microsoft Himalaya" panose="01010100010101010101" pitchFamily="2" charset="0"/>
              </a:rPr>
              <a:t>u</a:t>
            </a:r>
            <a:r>
              <a:rPr lang="zh-CN" altLang="en-US" sz="2400" b="1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Microsoft Himalaya" panose="01010100010101010101" pitchFamily="2" charset="0"/>
              </a:rPr>
              <a:t>元音的</a:t>
            </a:r>
            <a:r>
              <a:rPr lang="en-US" altLang="zh-CN" sz="2400" b="1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Microsoft Himalaya" panose="01010100010101010101" pitchFamily="2" charset="0"/>
              </a:rPr>
              <a:t>LPC</a:t>
            </a:r>
            <a:r>
              <a:rPr lang="zh-CN" altLang="en-US" sz="2400" b="1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Microsoft Himalaya" panose="01010100010101010101" pitchFamily="2" charset="0"/>
              </a:rPr>
              <a:t>谱包络</a:t>
            </a:r>
            <a:endParaRPr lang="zh-CN" altLang="zh-CN" sz="2400" b="1" kern="100" dirty="0">
              <a:solidFill>
                <a:schemeClr val="bg1"/>
              </a:solidFill>
              <a:effectLst/>
              <a:latin typeface="等线" panose="02010600030101010101" pitchFamily="2" charset="-122"/>
              <a:ea typeface="等线" panose="02010600030101010101" pitchFamily="2" charset="-122"/>
              <a:cs typeface="Microsoft Himalaya" panose="01010100010101010101" pitchFamily="2" charset="0"/>
            </a:endParaRPr>
          </a:p>
          <a:p>
            <a:endParaRPr lang="zh-CN" altLang="en-US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646C68F8-9C22-4867-AF90-FC1210182E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6272" y="2479675"/>
            <a:ext cx="5616000" cy="421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5349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540000" y="419735"/>
            <a:ext cx="504000" cy="504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360000" y="282575"/>
            <a:ext cx="504000" cy="504000"/>
          </a:xfrm>
          <a:prstGeom prst="rect">
            <a:avLst/>
          </a:prstGeom>
          <a:solidFill>
            <a:schemeClr val="bg1">
              <a:alpha val="0"/>
            </a:schemeClr>
          </a:solidFill>
          <a:ln w="12700" cmpd="sng">
            <a:solidFill>
              <a:schemeClr val="bg1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949325" y="2479675"/>
            <a:ext cx="2490903" cy="1898015"/>
            <a:chOff x="676275" y="1709058"/>
            <a:chExt cx="1589938" cy="1105719"/>
          </a:xfrm>
        </p:grpSpPr>
        <p:sp>
          <p:nvSpPr>
            <p:cNvPr id="3" name="对角圆角矩形 1"/>
            <p:cNvSpPr/>
            <p:nvPr/>
          </p:nvSpPr>
          <p:spPr>
            <a:xfrm>
              <a:off x="676275" y="1709058"/>
              <a:ext cx="1543050" cy="1105719"/>
            </a:xfrm>
            <a:prstGeom prst="round2DiagRect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sz="200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4" name="文本框 10"/>
            <p:cNvSpPr txBox="1"/>
            <p:nvPr/>
          </p:nvSpPr>
          <p:spPr>
            <a:xfrm>
              <a:off x="736706" y="2068059"/>
              <a:ext cx="1529507" cy="253916"/>
            </a:xfrm>
            <a:prstGeom prst="rect">
              <a:avLst/>
            </a:prstGeom>
            <a:noFill/>
          </p:spPr>
          <p:txBody>
            <a:bodyPr wrap="none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3600" b="1" dirty="0">
                  <a:solidFill>
                    <a:schemeClr val="bg1"/>
                  </a:solidFill>
                  <a:cs typeface="+mn-ea"/>
                  <a:sym typeface="+mn-lt"/>
                </a:rPr>
                <a:t>作用</a:t>
              </a:r>
              <a:endParaRPr lang="en-US" altLang="zh-CN" sz="36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5" name="矩形 4"/>
          <p:cNvSpPr/>
          <p:nvPr/>
        </p:nvSpPr>
        <p:spPr>
          <a:xfrm>
            <a:off x="3840299" y="57150"/>
            <a:ext cx="8351701" cy="6711043"/>
          </a:xfrm>
          <a:prstGeom prst="rect">
            <a:avLst/>
          </a:prstGeom>
          <a:solidFill>
            <a:schemeClr val="bg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28600" lvl="1" indent="0">
              <a:buNone/>
            </a:pPr>
            <a:endParaRPr lang="zh-CN" altLang="en-US"/>
          </a:p>
        </p:txBody>
      </p:sp>
      <p:sp>
        <p:nvSpPr>
          <p:cNvPr id="9" name="内容占位符 2"/>
          <p:cNvSpPr>
            <a:spLocks noGrp="1"/>
          </p:cNvSpPr>
          <p:nvPr/>
        </p:nvSpPr>
        <p:spPr>
          <a:xfrm>
            <a:off x="4375785" y="419735"/>
            <a:ext cx="7476490" cy="6075045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571500" indent="-5715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Ø"/>
              <a:defRPr sz="44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Ø"/>
              <a:defRPr sz="32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Ø"/>
              <a:defRPr sz="32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714500" indent="-3429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Ø"/>
              <a:defRPr sz="36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None/>
              <a:defRPr sz="36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Courier New" panose="02070309020205020404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Courier New" panose="02070309020205020404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9pPr>
          </a:lstStyle>
          <a:p>
            <a:pPr marL="0" indent="0">
              <a:buFont typeface="+mj-lt"/>
              <a:buNone/>
            </a:pP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910296" y="89807"/>
            <a:ext cx="8281704" cy="634845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457200" lvl="0" indent="-457200">
              <a:buFont typeface="Wingdings" panose="05000000000000000000" pitchFamily="2" charset="2"/>
              <a:buChar char="Ø"/>
            </a:pPr>
            <a:r>
              <a:rPr lang="en-US" altLang="zh-CN" sz="3200" b="1" dirty="0" err="1">
                <a:solidFill>
                  <a:schemeClr val="bg1"/>
                </a:solidFill>
                <a:sym typeface="+mn-ea"/>
              </a:rPr>
              <a:t>LPC</a:t>
            </a:r>
            <a:r>
              <a:rPr lang="zh-CN" altLang="en-US" sz="3200" b="1" dirty="0">
                <a:solidFill>
                  <a:schemeClr val="bg1"/>
                </a:solidFill>
                <a:sym typeface="+mn-ea"/>
              </a:rPr>
              <a:t>的作用</a:t>
            </a:r>
            <a:endParaRPr lang="en-US" altLang="zh-CN" sz="3200" b="1" dirty="0">
              <a:solidFill>
                <a:schemeClr val="bg1"/>
              </a:solidFill>
              <a:sym typeface="+mn-ea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n-US" altLang="zh-CN" sz="2800" b="1" dirty="0" err="1">
                <a:solidFill>
                  <a:schemeClr val="bg1"/>
                </a:solidFill>
                <a:sym typeface="+mn-ea"/>
              </a:rPr>
              <a:t>LPC</a:t>
            </a:r>
            <a:r>
              <a:rPr lang="zh-CN" altLang="en-US" sz="2800" b="1" dirty="0">
                <a:solidFill>
                  <a:schemeClr val="bg1"/>
                </a:solidFill>
                <a:sym typeface="+mn-ea"/>
              </a:rPr>
              <a:t>与共鸣特性</a:t>
            </a:r>
            <a:endParaRPr lang="en-US" altLang="zh-CN" sz="2800" b="1" dirty="0">
              <a:solidFill>
                <a:schemeClr val="bg1"/>
              </a:solidFill>
              <a:sym typeface="+mn-ea"/>
            </a:endParaRPr>
          </a:p>
          <a:p>
            <a:pPr marL="228600" lvl="1"/>
            <a:endParaRPr lang="en-US" altLang="zh-CN" sz="3200" b="1" dirty="0">
              <a:solidFill>
                <a:schemeClr val="bg1"/>
              </a:solidFill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562F365F-F755-4C4B-9500-78BE015450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0296" y="2532923"/>
            <a:ext cx="5617027" cy="4212771"/>
          </a:xfrm>
          <a:prstGeom prst="rect">
            <a:avLst/>
          </a:prstGeom>
        </p:spPr>
      </p:pic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3458CFD5-258A-4B94-804A-C909F8453BC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821775"/>
              </p:ext>
            </p:extLst>
          </p:nvPr>
        </p:nvGraphicFramePr>
        <p:xfrm>
          <a:off x="6883170" y="1089796"/>
          <a:ext cx="5283350" cy="27797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71" name="位图图像" r:id="rId4" imgW="7621064" imgH="4009524" progId="PBrush">
                  <p:embed/>
                </p:oleObj>
              </mc:Choice>
              <mc:Fallback>
                <p:oleObj name="位图图像" r:id="rId4" imgW="7621064" imgH="4009524" progId="PBrush">
                  <p:embed/>
                  <p:pic>
                    <p:nvPicPr>
                      <p:cNvPr id="10" name="对象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83170" y="1089796"/>
                        <a:ext cx="5283350" cy="277975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文本框 12">
            <a:extLst>
              <a:ext uri="{FF2B5EF4-FFF2-40B4-BE49-F238E27FC236}">
                <a16:creationId xmlns:a16="http://schemas.microsoft.com/office/drawing/2014/main" id="{D5FE3FB0-A668-4606-AD5D-1BFCBBE83320}"/>
              </a:ext>
            </a:extLst>
          </p:cNvPr>
          <p:cNvSpPr txBox="1"/>
          <p:nvPr/>
        </p:nvSpPr>
        <p:spPr>
          <a:xfrm>
            <a:off x="9524845" y="5523491"/>
            <a:ext cx="206109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kern="100" dirty="0" err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Microsoft Himalaya" panose="01010100010101010101" pitchFamily="2" charset="0"/>
              </a:rPr>
              <a:t>i</a:t>
            </a:r>
            <a:r>
              <a:rPr lang="zh-CN" altLang="en-US" sz="2400" b="1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Microsoft Himalaya" panose="01010100010101010101" pitchFamily="2" charset="0"/>
              </a:rPr>
              <a:t>元音的</a:t>
            </a:r>
            <a:r>
              <a:rPr lang="en-US" altLang="zh-CN" sz="2400" b="1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Microsoft Himalaya" panose="01010100010101010101" pitchFamily="2" charset="0"/>
              </a:rPr>
              <a:t>LPC</a:t>
            </a:r>
            <a:r>
              <a:rPr lang="zh-CN" altLang="en-US" sz="2400" b="1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Microsoft Himalaya" panose="01010100010101010101" pitchFamily="2" charset="0"/>
              </a:rPr>
              <a:t>谱包络</a:t>
            </a:r>
            <a:endParaRPr lang="zh-CN" altLang="zh-CN" sz="2400" b="1" kern="100" dirty="0">
              <a:solidFill>
                <a:schemeClr val="bg1"/>
              </a:solidFill>
              <a:effectLst/>
              <a:latin typeface="等线" panose="02010600030101010101" pitchFamily="2" charset="-122"/>
              <a:ea typeface="等线" panose="02010600030101010101" pitchFamily="2" charset="-122"/>
              <a:cs typeface="Microsoft Himalaya" panose="01010100010101010101" pitchFamily="2" charset="0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560522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540000" y="419735"/>
            <a:ext cx="504000" cy="504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360000" y="282575"/>
            <a:ext cx="504000" cy="504000"/>
          </a:xfrm>
          <a:prstGeom prst="rect">
            <a:avLst/>
          </a:prstGeom>
          <a:solidFill>
            <a:schemeClr val="bg1">
              <a:alpha val="0"/>
            </a:schemeClr>
          </a:solidFill>
          <a:ln w="12700" cmpd="sng">
            <a:solidFill>
              <a:schemeClr val="bg1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949325" y="2479675"/>
            <a:ext cx="2490903" cy="1898015"/>
            <a:chOff x="676275" y="1709058"/>
            <a:chExt cx="1589938" cy="1105719"/>
          </a:xfrm>
        </p:grpSpPr>
        <p:sp>
          <p:nvSpPr>
            <p:cNvPr id="3" name="对角圆角矩形 1"/>
            <p:cNvSpPr/>
            <p:nvPr/>
          </p:nvSpPr>
          <p:spPr>
            <a:xfrm>
              <a:off x="676275" y="1709058"/>
              <a:ext cx="1543050" cy="1105719"/>
            </a:xfrm>
            <a:prstGeom prst="round2DiagRect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sz="200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4" name="文本框 10"/>
            <p:cNvSpPr txBox="1"/>
            <p:nvPr/>
          </p:nvSpPr>
          <p:spPr>
            <a:xfrm>
              <a:off x="736706" y="2068059"/>
              <a:ext cx="1529507" cy="253916"/>
            </a:xfrm>
            <a:prstGeom prst="rect">
              <a:avLst/>
            </a:prstGeom>
            <a:noFill/>
          </p:spPr>
          <p:txBody>
            <a:bodyPr wrap="none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3600" b="1" dirty="0">
                  <a:solidFill>
                    <a:schemeClr val="bg1"/>
                  </a:solidFill>
                  <a:cs typeface="+mn-ea"/>
                  <a:sym typeface="+mn-lt"/>
                </a:rPr>
                <a:t>作用</a:t>
              </a:r>
              <a:endParaRPr lang="en-US" altLang="zh-CN" sz="36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5" name="矩形 4"/>
          <p:cNvSpPr/>
          <p:nvPr/>
        </p:nvSpPr>
        <p:spPr>
          <a:xfrm>
            <a:off x="3840299" y="57150"/>
            <a:ext cx="8351701" cy="6711043"/>
          </a:xfrm>
          <a:prstGeom prst="rect">
            <a:avLst/>
          </a:prstGeom>
          <a:solidFill>
            <a:schemeClr val="bg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28600" lvl="1" indent="0">
              <a:buNone/>
            </a:pPr>
            <a:endParaRPr lang="zh-CN" altLang="en-US"/>
          </a:p>
        </p:txBody>
      </p:sp>
      <p:sp>
        <p:nvSpPr>
          <p:cNvPr id="9" name="内容占位符 2"/>
          <p:cNvSpPr>
            <a:spLocks noGrp="1"/>
          </p:cNvSpPr>
          <p:nvPr/>
        </p:nvSpPr>
        <p:spPr>
          <a:xfrm>
            <a:off x="4375785" y="419735"/>
            <a:ext cx="7476490" cy="6075045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571500" indent="-5715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Ø"/>
              <a:defRPr sz="44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Ø"/>
              <a:defRPr sz="32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Ø"/>
              <a:defRPr sz="32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714500" indent="-3429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Ø"/>
              <a:defRPr sz="36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None/>
              <a:defRPr sz="36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Courier New" panose="02070309020205020404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Courier New" panose="02070309020205020404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9pPr>
          </a:lstStyle>
          <a:p>
            <a:pPr marL="0" indent="0">
              <a:buFont typeface="+mj-lt"/>
              <a:buNone/>
            </a:pP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910296" y="89807"/>
            <a:ext cx="8281704" cy="634845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457200" lvl="0" indent="-457200">
              <a:buFont typeface="Wingdings" panose="05000000000000000000" pitchFamily="2" charset="2"/>
              <a:buChar char="Ø"/>
            </a:pPr>
            <a:r>
              <a:rPr lang="en-US" altLang="zh-CN" sz="3200" b="1" dirty="0" err="1">
                <a:solidFill>
                  <a:schemeClr val="bg1"/>
                </a:solidFill>
                <a:sym typeface="+mn-ea"/>
              </a:rPr>
              <a:t>LPC</a:t>
            </a:r>
            <a:r>
              <a:rPr lang="zh-CN" altLang="en-US" sz="3200" b="1" dirty="0">
                <a:solidFill>
                  <a:schemeClr val="bg1"/>
                </a:solidFill>
                <a:sym typeface="+mn-ea"/>
              </a:rPr>
              <a:t>的作用</a:t>
            </a:r>
            <a:endParaRPr lang="en-US" altLang="zh-CN" sz="3200" b="1" dirty="0">
              <a:solidFill>
                <a:schemeClr val="bg1"/>
              </a:solidFill>
              <a:sym typeface="+mn-ea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n-US" altLang="zh-CN" sz="2800" b="1" dirty="0" err="1">
                <a:solidFill>
                  <a:schemeClr val="bg1"/>
                </a:solidFill>
                <a:sym typeface="+mn-ea"/>
              </a:rPr>
              <a:t>LPC</a:t>
            </a:r>
            <a:r>
              <a:rPr lang="zh-CN" altLang="en-US" sz="2800" b="1" dirty="0">
                <a:solidFill>
                  <a:schemeClr val="bg1"/>
                </a:solidFill>
                <a:sym typeface="+mn-ea"/>
              </a:rPr>
              <a:t>与共鸣特性</a:t>
            </a:r>
            <a:endParaRPr lang="en-US" altLang="zh-CN" sz="2800" b="1" dirty="0">
              <a:solidFill>
                <a:schemeClr val="bg1"/>
              </a:solidFill>
              <a:sym typeface="+mn-ea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zh-CN" altLang="en-US" sz="2800" b="1" dirty="0">
                <a:solidFill>
                  <a:schemeClr val="bg1"/>
                </a:solidFill>
                <a:sym typeface="+mn-ea"/>
              </a:rPr>
              <a:t>共振峰（</a:t>
            </a:r>
            <a:r>
              <a:rPr lang="en-US" altLang="zh-CN" sz="2800" b="1" dirty="0">
                <a:solidFill>
                  <a:schemeClr val="bg1"/>
                </a:solidFill>
                <a:sym typeface="+mn-ea"/>
              </a:rPr>
              <a:t>Formant</a:t>
            </a:r>
            <a:r>
              <a:rPr lang="zh-CN" altLang="en-US" sz="2800" b="1" dirty="0">
                <a:solidFill>
                  <a:schemeClr val="bg1"/>
                </a:solidFill>
                <a:sym typeface="+mn-ea"/>
              </a:rPr>
              <a:t>）：声腔的共振频率。表现为谱包络曲线的峰值所对应的频率。</a:t>
            </a:r>
            <a:endParaRPr lang="en-US" altLang="zh-CN" sz="2800" b="1" dirty="0">
              <a:solidFill>
                <a:schemeClr val="bg1"/>
              </a:solidFill>
              <a:sym typeface="+mn-ea"/>
            </a:endParaRPr>
          </a:p>
          <a:p>
            <a:pPr marL="228600" lvl="1"/>
            <a:endParaRPr lang="en-US" altLang="zh-CN" sz="3200" b="1" dirty="0">
              <a:solidFill>
                <a:schemeClr val="bg1"/>
              </a:solidFill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ADC8F174-088D-497D-83E1-A37EBEBD114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309" y="1959429"/>
            <a:ext cx="7655441" cy="4114799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3CF3E9D4-5C8A-461F-B83C-B09B28BD821D}"/>
              </a:ext>
            </a:extLst>
          </p:cNvPr>
          <p:cNvSpPr txBox="1"/>
          <p:nvPr/>
        </p:nvSpPr>
        <p:spPr>
          <a:xfrm>
            <a:off x="5826682" y="6068933"/>
            <a:ext cx="503998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Microsoft Himalaya" panose="01010100010101010101" pitchFamily="2" charset="0"/>
              </a:rPr>
              <a:t>LPC</a:t>
            </a:r>
            <a:r>
              <a:rPr lang="zh-CN" altLang="en-US" sz="2400" b="1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Microsoft Himalaya" panose="01010100010101010101" pitchFamily="2" charset="0"/>
              </a:rPr>
              <a:t>谱包络计算共振峰示意</a:t>
            </a:r>
            <a:endParaRPr lang="zh-CN" altLang="zh-CN" sz="2400" b="1" kern="100" dirty="0">
              <a:solidFill>
                <a:schemeClr val="bg1"/>
              </a:solidFill>
              <a:effectLst/>
              <a:latin typeface="等线" panose="02010600030101010101" pitchFamily="2" charset="-122"/>
              <a:ea typeface="等线" panose="02010600030101010101" pitchFamily="2" charset="-122"/>
              <a:cs typeface="Microsoft Himalaya" panose="01010100010101010101" pitchFamily="2" charset="0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159335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540000" y="419735"/>
            <a:ext cx="504000" cy="504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360000" y="282575"/>
            <a:ext cx="504000" cy="504000"/>
          </a:xfrm>
          <a:prstGeom prst="rect">
            <a:avLst/>
          </a:prstGeom>
          <a:solidFill>
            <a:schemeClr val="bg1">
              <a:alpha val="0"/>
            </a:schemeClr>
          </a:solidFill>
          <a:ln w="12700" cmpd="sng">
            <a:solidFill>
              <a:schemeClr val="bg1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949325" y="2479675"/>
            <a:ext cx="2490903" cy="1898015"/>
            <a:chOff x="676275" y="1709058"/>
            <a:chExt cx="1589938" cy="1105719"/>
          </a:xfrm>
        </p:grpSpPr>
        <p:sp>
          <p:nvSpPr>
            <p:cNvPr id="3" name="对角圆角矩形 1"/>
            <p:cNvSpPr/>
            <p:nvPr/>
          </p:nvSpPr>
          <p:spPr>
            <a:xfrm>
              <a:off x="676275" y="1709058"/>
              <a:ext cx="1543050" cy="1105719"/>
            </a:xfrm>
            <a:prstGeom prst="round2DiagRect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sz="200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4" name="文本框 10"/>
            <p:cNvSpPr txBox="1"/>
            <p:nvPr/>
          </p:nvSpPr>
          <p:spPr>
            <a:xfrm>
              <a:off x="736706" y="2068059"/>
              <a:ext cx="1529507" cy="253916"/>
            </a:xfrm>
            <a:prstGeom prst="rect">
              <a:avLst/>
            </a:prstGeom>
            <a:noFill/>
          </p:spPr>
          <p:txBody>
            <a:bodyPr wrap="none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3600" b="1" dirty="0">
                  <a:solidFill>
                    <a:schemeClr val="bg1"/>
                  </a:solidFill>
                  <a:cs typeface="+mn-ea"/>
                  <a:sym typeface="+mn-lt"/>
                </a:rPr>
                <a:t>作用</a:t>
              </a:r>
              <a:endParaRPr lang="en-US" altLang="zh-CN" sz="36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5" name="矩形 4"/>
          <p:cNvSpPr/>
          <p:nvPr/>
        </p:nvSpPr>
        <p:spPr>
          <a:xfrm>
            <a:off x="3840299" y="57150"/>
            <a:ext cx="8351701" cy="6711043"/>
          </a:xfrm>
          <a:prstGeom prst="rect">
            <a:avLst/>
          </a:prstGeom>
          <a:solidFill>
            <a:schemeClr val="bg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28600" lvl="1" indent="0">
              <a:buNone/>
            </a:pPr>
            <a:endParaRPr lang="zh-CN" altLang="en-US"/>
          </a:p>
        </p:txBody>
      </p:sp>
      <p:sp>
        <p:nvSpPr>
          <p:cNvPr id="9" name="内容占位符 2"/>
          <p:cNvSpPr>
            <a:spLocks noGrp="1"/>
          </p:cNvSpPr>
          <p:nvPr/>
        </p:nvSpPr>
        <p:spPr>
          <a:xfrm>
            <a:off x="4375785" y="419735"/>
            <a:ext cx="7476490" cy="6075045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571500" indent="-5715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Ø"/>
              <a:defRPr sz="44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Ø"/>
              <a:defRPr sz="32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Ø"/>
              <a:defRPr sz="32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714500" indent="-3429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Ø"/>
              <a:defRPr sz="36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None/>
              <a:defRPr sz="36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Courier New" panose="02070309020205020404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Courier New" panose="02070309020205020404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9pPr>
          </a:lstStyle>
          <a:p>
            <a:pPr marL="0" indent="0">
              <a:buFont typeface="+mj-lt"/>
              <a:buNone/>
            </a:pP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910296" y="89807"/>
            <a:ext cx="8281704" cy="634845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457200" lvl="0" indent="-457200">
              <a:buFont typeface="Wingdings" panose="05000000000000000000" pitchFamily="2" charset="2"/>
              <a:buChar char="Ø"/>
            </a:pPr>
            <a:r>
              <a:rPr lang="en-US" altLang="zh-CN" sz="3200" b="1" dirty="0" err="1">
                <a:solidFill>
                  <a:schemeClr val="bg1"/>
                </a:solidFill>
                <a:sym typeface="+mn-ea"/>
              </a:rPr>
              <a:t>LPC</a:t>
            </a:r>
            <a:r>
              <a:rPr lang="zh-CN" altLang="en-US" sz="3200" b="1" dirty="0">
                <a:solidFill>
                  <a:schemeClr val="bg1"/>
                </a:solidFill>
                <a:sym typeface="+mn-ea"/>
              </a:rPr>
              <a:t>的作用</a:t>
            </a:r>
            <a:endParaRPr lang="en-US" altLang="zh-CN" sz="3200" b="1" dirty="0">
              <a:solidFill>
                <a:schemeClr val="bg1"/>
              </a:solidFill>
              <a:sym typeface="+mn-ea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n-US" altLang="zh-CN" sz="2800" b="1" dirty="0" err="1">
                <a:solidFill>
                  <a:schemeClr val="bg1"/>
                </a:solidFill>
                <a:sym typeface="+mn-ea"/>
              </a:rPr>
              <a:t>LPC</a:t>
            </a:r>
            <a:r>
              <a:rPr lang="zh-CN" altLang="en-US" sz="2800" b="1" dirty="0">
                <a:solidFill>
                  <a:schemeClr val="bg1"/>
                </a:solidFill>
                <a:sym typeface="+mn-ea"/>
              </a:rPr>
              <a:t>与共鸣特性</a:t>
            </a:r>
            <a:endParaRPr lang="en-US" altLang="zh-CN" sz="2800" b="1" dirty="0">
              <a:solidFill>
                <a:schemeClr val="bg1"/>
              </a:solidFill>
              <a:sym typeface="+mn-ea"/>
            </a:endParaRPr>
          </a:p>
          <a:p>
            <a:pPr marL="1371600" lvl="2" indent="-457200">
              <a:buFont typeface="Wingdings" panose="05000000000000000000" pitchFamily="2" charset="2"/>
              <a:buChar char="Ø"/>
            </a:pPr>
            <a:r>
              <a:rPr lang="en-US" altLang="zh-CN" sz="2400" b="1" dirty="0" err="1">
                <a:solidFill>
                  <a:schemeClr val="bg1"/>
                </a:solidFill>
                <a:sym typeface="+mn-ea"/>
              </a:rPr>
              <a:t>LPC</a:t>
            </a:r>
            <a:r>
              <a:rPr lang="zh-CN" altLang="en-US" sz="2400" b="1" dirty="0">
                <a:solidFill>
                  <a:schemeClr val="bg1"/>
                </a:solidFill>
                <a:sym typeface="+mn-ea"/>
              </a:rPr>
              <a:t>求共振峰的流程</a:t>
            </a:r>
            <a:endParaRPr lang="en-US" altLang="zh-CN" sz="2400" b="1" dirty="0">
              <a:solidFill>
                <a:schemeClr val="bg1"/>
              </a:solidFill>
              <a:sym typeface="+mn-ea"/>
            </a:endParaRPr>
          </a:p>
          <a:p>
            <a:pPr marL="228600" lvl="1"/>
            <a:endParaRPr lang="en-US" altLang="zh-CN" sz="3200" b="1" dirty="0">
              <a:solidFill>
                <a:schemeClr val="bg1"/>
              </a:solidFill>
            </a:endParaRPr>
          </a:p>
        </p:txBody>
      </p:sp>
      <p:sp>
        <p:nvSpPr>
          <p:cNvPr id="40" name="右箭头 9">
            <a:extLst>
              <a:ext uri="{FF2B5EF4-FFF2-40B4-BE49-F238E27FC236}">
                <a16:creationId xmlns:a16="http://schemas.microsoft.com/office/drawing/2014/main" id="{E094AA11-844B-4A98-BE4C-C9D547EF1899}"/>
              </a:ext>
            </a:extLst>
          </p:cNvPr>
          <p:cNvSpPr/>
          <p:nvPr/>
        </p:nvSpPr>
        <p:spPr>
          <a:xfrm>
            <a:off x="7319285" y="2869846"/>
            <a:ext cx="719455" cy="402771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BEBFC3C4-12FA-44F8-BB2D-F19680FAFCFC}"/>
              </a:ext>
            </a:extLst>
          </p:cNvPr>
          <p:cNvSpPr/>
          <p:nvPr/>
        </p:nvSpPr>
        <p:spPr>
          <a:xfrm>
            <a:off x="8298636" y="2582826"/>
            <a:ext cx="1262380" cy="10668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000" b="1" dirty="0"/>
              <a:t>加窗</a:t>
            </a: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9421484F-0D3C-4372-B732-053085C89C3C}"/>
              </a:ext>
            </a:extLst>
          </p:cNvPr>
          <p:cNvSpPr/>
          <p:nvPr/>
        </p:nvSpPr>
        <p:spPr>
          <a:xfrm>
            <a:off x="10813871" y="2582826"/>
            <a:ext cx="1262380" cy="10668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000" b="1" dirty="0"/>
              <a:t>高通滤波</a:t>
            </a:r>
          </a:p>
        </p:txBody>
      </p:sp>
      <p:sp>
        <p:nvSpPr>
          <p:cNvPr id="43" name="右箭头 4">
            <a:extLst>
              <a:ext uri="{FF2B5EF4-FFF2-40B4-BE49-F238E27FC236}">
                <a16:creationId xmlns:a16="http://schemas.microsoft.com/office/drawing/2014/main" id="{A88F4F2A-1D54-4E86-8B54-EA4C96982BC0}"/>
              </a:ext>
            </a:extLst>
          </p:cNvPr>
          <p:cNvSpPr/>
          <p:nvPr/>
        </p:nvSpPr>
        <p:spPr>
          <a:xfrm>
            <a:off x="9820550" y="2869846"/>
            <a:ext cx="719455" cy="402771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直角上箭头 21">
            <a:extLst>
              <a:ext uri="{FF2B5EF4-FFF2-40B4-BE49-F238E27FC236}">
                <a16:creationId xmlns:a16="http://schemas.microsoft.com/office/drawing/2014/main" id="{D1E93E32-E9FD-4BD5-8AA8-EF4F8898C6FA}"/>
              </a:ext>
            </a:extLst>
          </p:cNvPr>
          <p:cNvSpPr/>
          <p:nvPr/>
        </p:nvSpPr>
        <p:spPr>
          <a:xfrm rot="16200000" flipH="1">
            <a:off x="10665371" y="4223848"/>
            <a:ext cx="1692728" cy="887185"/>
          </a:xfrm>
          <a:prstGeom prst="bentUp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42F0EFEF-7723-4B4E-A956-43237494AF68}"/>
              </a:ext>
            </a:extLst>
          </p:cNvPr>
          <p:cNvSpPr/>
          <p:nvPr/>
        </p:nvSpPr>
        <p:spPr>
          <a:xfrm>
            <a:off x="7308328" y="4779382"/>
            <a:ext cx="1262380" cy="10668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000" b="1" dirty="0" err="1"/>
              <a:t>FFT</a:t>
            </a:r>
            <a:endParaRPr lang="en-US" altLang="zh-CN" sz="2000" b="1" dirty="0"/>
          </a:p>
          <a:p>
            <a:pPr algn="ctr"/>
            <a:r>
              <a:rPr lang="en-US" altLang="zh-CN" sz="2000" b="1" dirty="0"/>
              <a:t>ABS</a:t>
            </a:r>
          </a:p>
          <a:p>
            <a:pPr algn="ctr"/>
            <a:r>
              <a:rPr lang="en-US" altLang="zh-CN" sz="2000" b="1" dirty="0"/>
              <a:t>LOG</a:t>
            </a:r>
          </a:p>
        </p:txBody>
      </p:sp>
      <p:sp>
        <p:nvSpPr>
          <p:cNvPr id="46" name="右箭头 27">
            <a:extLst>
              <a:ext uri="{FF2B5EF4-FFF2-40B4-BE49-F238E27FC236}">
                <a16:creationId xmlns:a16="http://schemas.microsoft.com/office/drawing/2014/main" id="{76F3F8C0-F080-446D-973C-7D4540073443}"/>
              </a:ext>
            </a:extLst>
          </p:cNvPr>
          <p:cNvSpPr/>
          <p:nvPr/>
        </p:nvSpPr>
        <p:spPr>
          <a:xfrm rot="10800000">
            <a:off x="6293230" y="5111487"/>
            <a:ext cx="720000" cy="402771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右箭头 7">
            <a:extLst>
              <a:ext uri="{FF2B5EF4-FFF2-40B4-BE49-F238E27FC236}">
                <a16:creationId xmlns:a16="http://schemas.microsoft.com/office/drawing/2014/main" id="{A7C7377D-C45A-457A-BBC4-9606536983DC}"/>
              </a:ext>
            </a:extLst>
          </p:cNvPr>
          <p:cNvSpPr/>
          <p:nvPr/>
        </p:nvSpPr>
        <p:spPr>
          <a:xfrm rot="10800000">
            <a:off x="8753220" y="5111487"/>
            <a:ext cx="720000" cy="402771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23947FD0-092D-431A-BE62-1E7D506F5934}"/>
              </a:ext>
            </a:extLst>
          </p:cNvPr>
          <p:cNvSpPr/>
          <p:nvPr/>
        </p:nvSpPr>
        <p:spPr>
          <a:xfrm>
            <a:off x="9711168" y="4779382"/>
            <a:ext cx="1262380" cy="10668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000" b="1" dirty="0"/>
              <a:t>LPC</a:t>
            </a:r>
          </a:p>
        </p:txBody>
      </p:sp>
      <p:sp>
        <p:nvSpPr>
          <p:cNvPr id="49" name="右箭头 3">
            <a:extLst>
              <a:ext uri="{FF2B5EF4-FFF2-40B4-BE49-F238E27FC236}">
                <a16:creationId xmlns:a16="http://schemas.microsoft.com/office/drawing/2014/main" id="{6B7619AC-02A1-4893-8C22-CDA8D1CA7C57}"/>
              </a:ext>
            </a:extLst>
          </p:cNvPr>
          <p:cNvSpPr/>
          <p:nvPr/>
        </p:nvSpPr>
        <p:spPr>
          <a:xfrm>
            <a:off x="4817475" y="2869846"/>
            <a:ext cx="720000" cy="402590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E10BD3B8-AD4F-4A8D-9F50-D4E12D39790E}"/>
              </a:ext>
            </a:extLst>
          </p:cNvPr>
          <p:cNvSpPr/>
          <p:nvPr/>
        </p:nvSpPr>
        <p:spPr>
          <a:xfrm>
            <a:off x="5750018" y="2582826"/>
            <a:ext cx="1262743" cy="10668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000" b="1" dirty="0"/>
              <a:t>分组</a:t>
            </a: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2A358690-C6D4-45B3-9A19-28B909AF0441}"/>
              </a:ext>
            </a:extLst>
          </p:cNvPr>
          <p:cNvSpPr/>
          <p:nvPr/>
        </p:nvSpPr>
        <p:spPr>
          <a:xfrm>
            <a:off x="4905125" y="4779382"/>
            <a:ext cx="1262743" cy="10668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000" b="1" dirty="0"/>
              <a:t>找峰值</a:t>
            </a:r>
          </a:p>
        </p:txBody>
      </p:sp>
      <p:sp>
        <p:nvSpPr>
          <p:cNvPr id="52" name="右箭头 18">
            <a:extLst>
              <a:ext uri="{FF2B5EF4-FFF2-40B4-BE49-F238E27FC236}">
                <a16:creationId xmlns:a16="http://schemas.microsoft.com/office/drawing/2014/main" id="{791D49AF-3CAE-4CC2-9C9A-82BF3BE588E1}"/>
              </a:ext>
            </a:extLst>
          </p:cNvPr>
          <p:cNvSpPr/>
          <p:nvPr/>
        </p:nvSpPr>
        <p:spPr>
          <a:xfrm rot="10800000">
            <a:off x="3993260" y="5111487"/>
            <a:ext cx="720000" cy="402771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51249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540000" y="419735"/>
            <a:ext cx="504000" cy="504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360000" y="282575"/>
            <a:ext cx="504000" cy="504000"/>
          </a:xfrm>
          <a:prstGeom prst="rect">
            <a:avLst/>
          </a:prstGeom>
          <a:solidFill>
            <a:schemeClr val="bg1">
              <a:alpha val="0"/>
            </a:schemeClr>
          </a:solidFill>
          <a:ln w="12700" cmpd="sng">
            <a:solidFill>
              <a:schemeClr val="bg1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949325" y="2479675"/>
            <a:ext cx="2490903" cy="1898015"/>
            <a:chOff x="676275" y="1709058"/>
            <a:chExt cx="1589938" cy="1105719"/>
          </a:xfrm>
        </p:grpSpPr>
        <p:sp>
          <p:nvSpPr>
            <p:cNvPr id="3" name="对角圆角矩形 1"/>
            <p:cNvSpPr/>
            <p:nvPr/>
          </p:nvSpPr>
          <p:spPr>
            <a:xfrm>
              <a:off x="676275" y="1709058"/>
              <a:ext cx="1543050" cy="1105719"/>
            </a:xfrm>
            <a:prstGeom prst="round2DiagRect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sz="200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4" name="文本框 10"/>
            <p:cNvSpPr txBox="1"/>
            <p:nvPr/>
          </p:nvSpPr>
          <p:spPr>
            <a:xfrm>
              <a:off x="736706" y="2068059"/>
              <a:ext cx="1529507" cy="253916"/>
            </a:xfrm>
            <a:prstGeom prst="rect">
              <a:avLst/>
            </a:prstGeom>
            <a:noFill/>
          </p:spPr>
          <p:txBody>
            <a:bodyPr wrap="none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3600" b="1" dirty="0">
                  <a:solidFill>
                    <a:schemeClr val="bg1"/>
                  </a:solidFill>
                  <a:cs typeface="+mn-ea"/>
                  <a:sym typeface="+mn-lt"/>
                </a:rPr>
                <a:t>作用</a:t>
              </a:r>
              <a:endParaRPr lang="en-US" altLang="zh-CN" sz="36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5" name="矩形 4"/>
          <p:cNvSpPr/>
          <p:nvPr/>
        </p:nvSpPr>
        <p:spPr>
          <a:xfrm>
            <a:off x="3840299" y="57150"/>
            <a:ext cx="8351701" cy="6711043"/>
          </a:xfrm>
          <a:prstGeom prst="rect">
            <a:avLst/>
          </a:prstGeom>
          <a:solidFill>
            <a:schemeClr val="bg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28600" lvl="1" indent="0">
              <a:buNone/>
            </a:pPr>
            <a:endParaRPr lang="zh-CN" altLang="en-US"/>
          </a:p>
        </p:txBody>
      </p:sp>
      <p:sp>
        <p:nvSpPr>
          <p:cNvPr id="9" name="内容占位符 2"/>
          <p:cNvSpPr>
            <a:spLocks noGrp="1"/>
          </p:cNvSpPr>
          <p:nvPr/>
        </p:nvSpPr>
        <p:spPr>
          <a:xfrm>
            <a:off x="4375785" y="419735"/>
            <a:ext cx="7476490" cy="6075045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571500" indent="-5715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Ø"/>
              <a:defRPr sz="44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Ø"/>
              <a:defRPr sz="32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Ø"/>
              <a:defRPr sz="32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714500" indent="-3429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Ø"/>
              <a:defRPr sz="36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None/>
              <a:defRPr sz="36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Courier New" panose="02070309020205020404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Courier New" panose="02070309020205020404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9pPr>
          </a:lstStyle>
          <a:p>
            <a:pPr marL="0" indent="0">
              <a:buFont typeface="+mj-lt"/>
              <a:buNone/>
            </a:pP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910296" y="89807"/>
            <a:ext cx="8281704" cy="634845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457200" lvl="0" indent="-457200">
              <a:buFont typeface="Wingdings" panose="05000000000000000000" pitchFamily="2" charset="2"/>
              <a:buChar char="Ø"/>
            </a:pPr>
            <a:r>
              <a:rPr lang="en-US" altLang="zh-CN" sz="3200" b="1" dirty="0" err="1">
                <a:solidFill>
                  <a:schemeClr val="bg1"/>
                </a:solidFill>
                <a:sym typeface="+mn-ea"/>
              </a:rPr>
              <a:t>LPC</a:t>
            </a:r>
            <a:r>
              <a:rPr lang="zh-CN" altLang="en-US" sz="3200" b="1" dirty="0">
                <a:solidFill>
                  <a:schemeClr val="bg1"/>
                </a:solidFill>
                <a:sym typeface="+mn-ea"/>
              </a:rPr>
              <a:t>的作用</a:t>
            </a:r>
            <a:endParaRPr lang="en-US" altLang="zh-CN" sz="3200" b="1" dirty="0">
              <a:solidFill>
                <a:schemeClr val="bg1"/>
              </a:solidFill>
              <a:sym typeface="+mn-ea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n-US" altLang="zh-CN" sz="2800" b="1" dirty="0" err="1">
                <a:solidFill>
                  <a:schemeClr val="bg1"/>
                </a:solidFill>
                <a:sym typeface="+mn-ea"/>
              </a:rPr>
              <a:t>LPC</a:t>
            </a:r>
            <a:r>
              <a:rPr lang="zh-CN" altLang="en-US" sz="2800" b="1" dirty="0">
                <a:solidFill>
                  <a:schemeClr val="bg1"/>
                </a:solidFill>
                <a:sym typeface="+mn-ea"/>
              </a:rPr>
              <a:t>与声门波特性</a:t>
            </a:r>
            <a:endParaRPr lang="en-US" altLang="zh-CN" sz="2800" b="1" dirty="0">
              <a:solidFill>
                <a:schemeClr val="bg1"/>
              </a:solidFill>
              <a:sym typeface="+mn-ea"/>
            </a:endParaRPr>
          </a:p>
          <a:p>
            <a:pPr marL="1371600" lvl="2" indent="-457200">
              <a:buFont typeface="Wingdings" panose="05000000000000000000" pitchFamily="2" charset="2"/>
              <a:buChar char="Ø"/>
            </a:pPr>
            <a:r>
              <a:rPr lang="zh-CN" altLang="en-US" sz="2400" b="1" dirty="0">
                <a:solidFill>
                  <a:schemeClr val="bg1"/>
                </a:solidFill>
                <a:sym typeface="+mn-ea"/>
              </a:rPr>
              <a:t>利用</a:t>
            </a:r>
            <a:r>
              <a:rPr lang="en-US" altLang="zh-CN" sz="2400" b="1" dirty="0" err="1">
                <a:solidFill>
                  <a:schemeClr val="bg1"/>
                </a:solidFill>
                <a:sym typeface="+mn-ea"/>
              </a:rPr>
              <a:t>LPC</a:t>
            </a:r>
            <a:r>
              <a:rPr lang="zh-CN" altLang="en-US" sz="2400" b="1" dirty="0">
                <a:solidFill>
                  <a:schemeClr val="bg1"/>
                </a:solidFill>
                <a:sym typeface="+mn-ea"/>
              </a:rPr>
              <a:t>系数对语音信号做逆滤波，可以得到声门波的近似信号。</a:t>
            </a:r>
            <a:endParaRPr lang="en-US" altLang="zh-CN" sz="2400" b="1" dirty="0">
              <a:solidFill>
                <a:schemeClr val="bg1"/>
              </a:solidFill>
              <a:sym typeface="+mn-ea"/>
            </a:endParaRPr>
          </a:p>
          <a:p>
            <a:pPr marL="1371600" lvl="2" indent="-457200">
              <a:buFont typeface="Wingdings" panose="05000000000000000000" pitchFamily="2" charset="2"/>
              <a:buChar char="Ø"/>
            </a:pPr>
            <a:r>
              <a:rPr lang="zh-CN" altLang="en-US" sz="2400" b="1" dirty="0">
                <a:solidFill>
                  <a:schemeClr val="bg1"/>
                </a:solidFill>
                <a:sym typeface="+mn-ea"/>
              </a:rPr>
              <a:t>声门波听感上难以辨识共鸣音色。</a:t>
            </a:r>
            <a:endParaRPr lang="en-US" altLang="zh-CN" sz="2400" b="1" dirty="0">
              <a:solidFill>
                <a:schemeClr val="bg1"/>
              </a:solidFill>
              <a:sym typeface="+mn-ea"/>
            </a:endParaRPr>
          </a:p>
          <a:p>
            <a:pPr marL="228600" lvl="1"/>
            <a:endParaRPr lang="en-US" altLang="zh-CN" sz="3200" b="1" dirty="0">
              <a:solidFill>
                <a:schemeClr val="bg1"/>
              </a:solidFill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90EF5173-2867-4267-A8B3-82400F2468F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5785" y="2316389"/>
            <a:ext cx="7193856" cy="3866697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68667089-4B93-4D4F-801E-D2458568F1F2}"/>
              </a:ext>
            </a:extLst>
          </p:cNvPr>
          <p:cNvSpPr txBox="1"/>
          <p:nvPr/>
        </p:nvSpPr>
        <p:spPr>
          <a:xfrm>
            <a:off x="7285821" y="6169821"/>
            <a:ext cx="20949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Microsoft Himalaya" panose="01010100010101010101" pitchFamily="2" charset="0"/>
              </a:rPr>
              <a:t>LPC</a:t>
            </a:r>
            <a:r>
              <a:rPr lang="zh-CN" altLang="en-US" sz="2400" b="1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Microsoft Himalaya" panose="01010100010101010101" pitchFamily="2" charset="0"/>
              </a:rPr>
              <a:t>逆滤波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712577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540000" y="419735"/>
            <a:ext cx="504000" cy="504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360000" y="282575"/>
            <a:ext cx="504000" cy="504000"/>
          </a:xfrm>
          <a:prstGeom prst="rect">
            <a:avLst/>
          </a:prstGeom>
          <a:solidFill>
            <a:schemeClr val="bg1">
              <a:alpha val="0"/>
            </a:schemeClr>
          </a:solidFill>
          <a:ln w="12700" cmpd="sng">
            <a:solidFill>
              <a:schemeClr val="bg1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949325" y="2479675"/>
            <a:ext cx="2490903" cy="1898015"/>
            <a:chOff x="676275" y="1709058"/>
            <a:chExt cx="1589938" cy="1105719"/>
          </a:xfrm>
        </p:grpSpPr>
        <p:sp>
          <p:nvSpPr>
            <p:cNvPr id="3" name="对角圆角矩形 1"/>
            <p:cNvSpPr/>
            <p:nvPr/>
          </p:nvSpPr>
          <p:spPr>
            <a:xfrm>
              <a:off x="676275" y="1709058"/>
              <a:ext cx="1543050" cy="1105719"/>
            </a:xfrm>
            <a:prstGeom prst="round2DiagRect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sz="200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4" name="文本框 10"/>
            <p:cNvSpPr txBox="1"/>
            <p:nvPr/>
          </p:nvSpPr>
          <p:spPr>
            <a:xfrm>
              <a:off x="736706" y="2068059"/>
              <a:ext cx="1529507" cy="253916"/>
            </a:xfrm>
            <a:prstGeom prst="rect">
              <a:avLst/>
            </a:prstGeom>
            <a:noFill/>
          </p:spPr>
          <p:txBody>
            <a:bodyPr wrap="none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3600" b="1" dirty="0">
                  <a:solidFill>
                    <a:schemeClr val="bg1"/>
                  </a:solidFill>
                  <a:cs typeface="+mn-ea"/>
                  <a:sym typeface="+mn-lt"/>
                </a:rPr>
                <a:t>作用</a:t>
              </a:r>
              <a:endParaRPr lang="en-US" altLang="zh-CN" sz="36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5" name="矩形 4"/>
          <p:cNvSpPr/>
          <p:nvPr/>
        </p:nvSpPr>
        <p:spPr>
          <a:xfrm>
            <a:off x="3840299" y="57150"/>
            <a:ext cx="8351701" cy="6711043"/>
          </a:xfrm>
          <a:prstGeom prst="rect">
            <a:avLst/>
          </a:prstGeom>
          <a:solidFill>
            <a:schemeClr val="bg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28600" lvl="1" indent="0">
              <a:buNone/>
            </a:pPr>
            <a:endParaRPr lang="zh-CN" altLang="en-US"/>
          </a:p>
        </p:txBody>
      </p:sp>
      <p:sp>
        <p:nvSpPr>
          <p:cNvPr id="9" name="内容占位符 2"/>
          <p:cNvSpPr>
            <a:spLocks noGrp="1"/>
          </p:cNvSpPr>
          <p:nvPr/>
        </p:nvSpPr>
        <p:spPr>
          <a:xfrm>
            <a:off x="4375785" y="419735"/>
            <a:ext cx="7476490" cy="6075045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571500" indent="-5715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Ø"/>
              <a:defRPr sz="44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Ø"/>
              <a:defRPr sz="32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Ø"/>
              <a:defRPr sz="32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714500" indent="-3429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Ø"/>
              <a:defRPr sz="36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None/>
              <a:defRPr sz="36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Courier New" panose="02070309020205020404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Courier New" panose="02070309020205020404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9pPr>
          </a:lstStyle>
          <a:p>
            <a:pPr marL="0" indent="0">
              <a:buFont typeface="+mj-lt"/>
              <a:buNone/>
            </a:pP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910296" y="89807"/>
            <a:ext cx="8281704" cy="634845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457200" lvl="0" indent="-457200">
              <a:buFont typeface="Wingdings" panose="05000000000000000000" pitchFamily="2" charset="2"/>
              <a:buChar char="Ø"/>
            </a:pPr>
            <a:r>
              <a:rPr lang="en-US" altLang="zh-CN" sz="3200" b="1" dirty="0" err="1">
                <a:solidFill>
                  <a:schemeClr val="bg1"/>
                </a:solidFill>
                <a:sym typeface="+mn-ea"/>
              </a:rPr>
              <a:t>LPC</a:t>
            </a:r>
            <a:r>
              <a:rPr lang="zh-CN" altLang="en-US" sz="3200" b="1" dirty="0">
                <a:solidFill>
                  <a:schemeClr val="bg1"/>
                </a:solidFill>
                <a:sym typeface="+mn-ea"/>
              </a:rPr>
              <a:t>的作用</a:t>
            </a:r>
            <a:endParaRPr lang="en-US" altLang="zh-CN" sz="3200" b="1" dirty="0">
              <a:solidFill>
                <a:schemeClr val="bg1"/>
              </a:solidFill>
              <a:sym typeface="+mn-ea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n-US" altLang="zh-CN" sz="2800" b="1" dirty="0" err="1">
                <a:solidFill>
                  <a:schemeClr val="bg1"/>
                </a:solidFill>
                <a:sym typeface="+mn-ea"/>
              </a:rPr>
              <a:t>LPC</a:t>
            </a:r>
            <a:r>
              <a:rPr lang="zh-CN" altLang="en-US" sz="2800" b="1" dirty="0">
                <a:solidFill>
                  <a:schemeClr val="bg1"/>
                </a:solidFill>
                <a:sym typeface="+mn-ea"/>
              </a:rPr>
              <a:t>与声门波特性</a:t>
            </a:r>
            <a:endParaRPr lang="en-US" altLang="zh-CN" sz="2800" b="1" dirty="0">
              <a:solidFill>
                <a:schemeClr val="bg1"/>
              </a:solidFill>
              <a:sym typeface="+mn-ea"/>
            </a:endParaRPr>
          </a:p>
          <a:p>
            <a:pPr marL="1371600" lvl="2" indent="-457200">
              <a:buFont typeface="Wingdings" panose="05000000000000000000" pitchFamily="2" charset="2"/>
              <a:buChar char="Ø"/>
            </a:pPr>
            <a:r>
              <a:rPr lang="zh-CN" altLang="en-US" sz="2400" b="1" dirty="0">
                <a:solidFill>
                  <a:schemeClr val="bg1"/>
                </a:solidFill>
                <a:sym typeface="+mn-ea"/>
              </a:rPr>
              <a:t>声门波频谱没有成片起伏区。</a:t>
            </a:r>
            <a:endParaRPr lang="en-US" altLang="zh-CN" sz="2400" b="1" dirty="0">
              <a:solidFill>
                <a:schemeClr val="bg1"/>
              </a:solidFill>
              <a:sym typeface="+mn-ea"/>
            </a:endParaRPr>
          </a:p>
          <a:p>
            <a:pPr marL="1371600" lvl="2" indent="-457200">
              <a:buFont typeface="Wingdings" panose="05000000000000000000" pitchFamily="2" charset="2"/>
              <a:buChar char="Ø"/>
            </a:pPr>
            <a:r>
              <a:rPr lang="zh-CN" altLang="en-US" sz="2400" b="1" dirty="0">
                <a:solidFill>
                  <a:schemeClr val="bg1"/>
                </a:solidFill>
                <a:sym typeface="+mn-ea"/>
              </a:rPr>
              <a:t>声门波频谱下倾较均匀。</a:t>
            </a:r>
            <a:endParaRPr lang="en-US" altLang="zh-CN" sz="2400" b="1" dirty="0">
              <a:solidFill>
                <a:schemeClr val="bg1"/>
              </a:solidFill>
              <a:sym typeface="+mn-ea"/>
            </a:endParaRPr>
          </a:p>
          <a:p>
            <a:pPr marL="228600" lvl="1"/>
            <a:endParaRPr lang="en-US" altLang="zh-CN" sz="3200" b="1" dirty="0">
              <a:solidFill>
                <a:schemeClr val="bg1"/>
              </a:solidFill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2EA38821-9A20-4C0F-8380-08F3BC7B23A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212" y="2204356"/>
            <a:ext cx="7609873" cy="4090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68071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540000" y="419735"/>
            <a:ext cx="504000" cy="504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360000" y="282575"/>
            <a:ext cx="504000" cy="504000"/>
          </a:xfrm>
          <a:prstGeom prst="rect">
            <a:avLst/>
          </a:prstGeom>
          <a:solidFill>
            <a:schemeClr val="bg1">
              <a:alpha val="0"/>
            </a:schemeClr>
          </a:solidFill>
          <a:ln w="12700" cmpd="sng">
            <a:solidFill>
              <a:schemeClr val="bg1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949325" y="2479675"/>
            <a:ext cx="2490903" cy="1898015"/>
            <a:chOff x="676275" y="1709058"/>
            <a:chExt cx="1589938" cy="1105719"/>
          </a:xfrm>
        </p:grpSpPr>
        <p:sp>
          <p:nvSpPr>
            <p:cNvPr id="3" name="对角圆角矩形 1"/>
            <p:cNvSpPr/>
            <p:nvPr/>
          </p:nvSpPr>
          <p:spPr>
            <a:xfrm>
              <a:off x="676275" y="1709058"/>
              <a:ext cx="1543050" cy="1105719"/>
            </a:xfrm>
            <a:prstGeom prst="round2DiagRect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sz="200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4" name="文本框 10"/>
            <p:cNvSpPr txBox="1"/>
            <p:nvPr/>
          </p:nvSpPr>
          <p:spPr>
            <a:xfrm>
              <a:off x="736706" y="2068059"/>
              <a:ext cx="1529507" cy="253916"/>
            </a:xfrm>
            <a:prstGeom prst="rect">
              <a:avLst/>
            </a:prstGeom>
            <a:noFill/>
          </p:spPr>
          <p:txBody>
            <a:bodyPr wrap="none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3600" b="1" dirty="0">
                  <a:solidFill>
                    <a:schemeClr val="bg1"/>
                  </a:solidFill>
                  <a:cs typeface="+mn-ea"/>
                  <a:sym typeface="+mn-lt"/>
                </a:rPr>
                <a:t>作用</a:t>
              </a:r>
              <a:endParaRPr lang="en-US" altLang="zh-CN" sz="36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5" name="矩形 4"/>
          <p:cNvSpPr/>
          <p:nvPr/>
        </p:nvSpPr>
        <p:spPr>
          <a:xfrm>
            <a:off x="3840299" y="57150"/>
            <a:ext cx="8351701" cy="6711043"/>
          </a:xfrm>
          <a:prstGeom prst="rect">
            <a:avLst/>
          </a:prstGeom>
          <a:solidFill>
            <a:schemeClr val="bg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28600" lvl="1" indent="0">
              <a:buNone/>
            </a:pPr>
            <a:endParaRPr lang="zh-CN" altLang="en-US"/>
          </a:p>
        </p:txBody>
      </p:sp>
      <p:sp>
        <p:nvSpPr>
          <p:cNvPr id="9" name="内容占位符 2"/>
          <p:cNvSpPr>
            <a:spLocks noGrp="1"/>
          </p:cNvSpPr>
          <p:nvPr/>
        </p:nvSpPr>
        <p:spPr>
          <a:xfrm>
            <a:off x="4375785" y="419735"/>
            <a:ext cx="7476490" cy="6075045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571500" indent="-5715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Ø"/>
              <a:defRPr sz="44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Ø"/>
              <a:defRPr sz="32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Ø"/>
              <a:defRPr sz="32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714500" indent="-3429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Ø"/>
              <a:defRPr sz="36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None/>
              <a:defRPr sz="36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Courier New" panose="02070309020205020404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Courier New" panose="02070309020205020404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9pPr>
          </a:lstStyle>
          <a:p>
            <a:pPr marL="0" indent="0">
              <a:buFont typeface="+mj-lt"/>
              <a:buNone/>
            </a:pP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910296" y="89807"/>
            <a:ext cx="8197340" cy="627833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457200" lvl="0" indent="-457200">
              <a:buFont typeface="Wingdings" panose="05000000000000000000" pitchFamily="2" charset="2"/>
              <a:buChar char="Ø"/>
            </a:pPr>
            <a:r>
              <a:rPr lang="en-US" altLang="zh-CN" sz="3200" b="1" dirty="0" err="1">
                <a:solidFill>
                  <a:schemeClr val="bg1"/>
                </a:solidFill>
                <a:sym typeface="+mn-ea"/>
              </a:rPr>
              <a:t>LPC</a:t>
            </a:r>
            <a:r>
              <a:rPr lang="zh-CN" altLang="en-US" sz="3200" b="1" dirty="0">
                <a:solidFill>
                  <a:schemeClr val="bg1"/>
                </a:solidFill>
                <a:sym typeface="+mn-ea"/>
              </a:rPr>
              <a:t>的作用</a:t>
            </a:r>
            <a:endParaRPr lang="en-US" altLang="zh-CN" sz="3200" b="1" dirty="0">
              <a:solidFill>
                <a:schemeClr val="bg1"/>
              </a:solidFill>
              <a:sym typeface="+mn-ea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n-US" altLang="zh-CN" sz="2800" b="1" dirty="0" err="1">
                <a:solidFill>
                  <a:schemeClr val="bg1"/>
                </a:solidFill>
                <a:sym typeface="+mn-ea"/>
              </a:rPr>
              <a:t>LPC</a:t>
            </a:r>
            <a:r>
              <a:rPr lang="zh-CN" altLang="en-US" sz="2800" b="1" dirty="0">
                <a:solidFill>
                  <a:schemeClr val="bg1"/>
                </a:solidFill>
                <a:sym typeface="+mn-ea"/>
              </a:rPr>
              <a:t>与声门波特性</a:t>
            </a:r>
            <a:endParaRPr lang="en-US" altLang="zh-CN" sz="2800" b="1" dirty="0">
              <a:solidFill>
                <a:schemeClr val="bg1"/>
              </a:solidFill>
              <a:sym typeface="+mn-ea"/>
            </a:endParaRPr>
          </a:p>
          <a:p>
            <a:pPr marL="1371600" lvl="2" indent="-457200">
              <a:buFont typeface="Wingdings" panose="05000000000000000000" pitchFamily="2" charset="2"/>
              <a:buChar char="Ø"/>
            </a:pPr>
            <a:r>
              <a:rPr lang="en-US" altLang="zh-CN" sz="2400" b="1" dirty="0" err="1">
                <a:solidFill>
                  <a:schemeClr val="bg1"/>
                </a:solidFill>
                <a:sym typeface="+mn-ea"/>
              </a:rPr>
              <a:t>LPC</a:t>
            </a:r>
            <a:r>
              <a:rPr lang="zh-CN" altLang="en-US" sz="2400" b="1" dirty="0">
                <a:solidFill>
                  <a:schemeClr val="bg1"/>
                </a:solidFill>
                <a:sym typeface="+mn-ea"/>
              </a:rPr>
              <a:t>逆滤波滤掉了共鸣信息，有利于获取更准确的基频值。</a:t>
            </a:r>
            <a:endParaRPr lang="en-US" altLang="zh-CN" sz="2400" b="1" dirty="0">
              <a:solidFill>
                <a:schemeClr val="bg1"/>
              </a:solidFill>
              <a:sym typeface="+mn-ea"/>
            </a:endParaRPr>
          </a:p>
          <a:p>
            <a:pPr marL="1371600" lvl="2" indent="-457200">
              <a:buFont typeface="Wingdings" panose="05000000000000000000" pitchFamily="2" charset="2"/>
              <a:buChar char="Ø"/>
            </a:pPr>
            <a:endParaRPr lang="en-US" altLang="zh-CN" sz="2400" b="1" dirty="0">
              <a:solidFill>
                <a:schemeClr val="bg1"/>
              </a:solidFill>
              <a:sym typeface="+mn-ea"/>
            </a:endParaRPr>
          </a:p>
          <a:p>
            <a:pPr marL="1371600" lvl="2" indent="-457200">
              <a:buFont typeface="Wingdings" panose="05000000000000000000" pitchFamily="2" charset="2"/>
              <a:buChar char="Ø"/>
            </a:pPr>
            <a:endParaRPr lang="en-US" altLang="zh-CN" sz="2400" b="1" dirty="0">
              <a:solidFill>
                <a:schemeClr val="bg1"/>
              </a:solidFill>
              <a:sym typeface="+mn-ea"/>
            </a:endParaRPr>
          </a:p>
          <a:p>
            <a:pPr marL="1371600" lvl="2" indent="-457200">
              <a:buFont typeface="Wingdings" panose="05000000000000000000" pitchFamily="2" charset="2"/>
              <a:buChar char="Ø"/>
            </a:pPr>
            <a:endParaRPr lang="en-US" altLang="zh-CN" sz="2400" b="1" dirty="0">
              <a:solidFill>
                <a:schemeClr val="bg1"/>
              </a:solidFill>
              <a:sym typeface="+mn-ea"/>
            </a:endParaRPr>
          </a:p>
          <a:p>
            <a:pPr marL="1371600" lvl="2" indent="-457200">
              <a:buFont typeface="Wingdings" panose="05000000000000000000" pitchFamily="2" charset="2"/>
              <a:buChar char="Ø"/>
            </a:pPr>
            <a:endParaRPr lang="en-US" altLang="zh-CN" sz="2400" b="1" dirty="0">
              <a:solidFill>
                <a:schemeClr val="bg1"/>
              </a:solidFill>
              <a:sym typeface="+mn-ea"/>
            </a:endParaRPr>
          </a:p>
          <a:p>
            <a:pPr marL="1371600" lvl="2" indent="-457200">
              <a:buFont typeface="Wingdings" panose="05000000000000000000" pitchFamily="2" charset="2"/>
              <a:buChar char="Ø"/>
            </a:pPr>
            <a:endParaRPr lang="en-US" altLang="zh-CN" sz="2400" b="1" dirty="0">
              <a:solidFill>
                <a:schemeClr val="bg1"/>
              </a:solidFill>
              <a:sym typeface="+mn-ea"/>
            </a:endParaRPr>
          </a:p>
          <a:p>
            <a:pPr marL="1371600" lvl="2" indent="-457200">
              <a:buFont typeface="Wingdings" panose="05000000000000000000" pitchFamily="2" charset="2"/>
              <a:buChar char="Ø"/>
            </a:pPr>
            <a:endParaRPr lang="en-US" altLang="zh-CN" sz="2400" b="1" dirty="0">
              <a:solidFill>
                <a:schemeClr val="bg1"/>
              </a:solidFill>
              <a:sym typeface="+mn-ea"/>
            </a:endParaRPr>
          </a:p>
          <a:p>
            <a:pPr marL="1371600" lvl="2" indent="-457200">
              <a:buFont typeface="Wingdings" panose="05000000000000000000" pitchFamily="2" charset="2"/>
              <a:buChar char="Ø"/>
            </a:pPr>
            <a:endParaRPr lang="en-US" altLang="zh-CN" sz="2400" b="1" dirty="0">
              <a:solidFill>
                <a:schemeClr val="bg1"/>
              </a:solidFill>
              <a:sym typeface="+mn-ea"/>
            </a:endParaRPr>
          </a:p>
          <a:p>
            <a:pPr marL="1371600" lvl="2" indent="-457200">
              <a:buFont typeface="Wingdings" panose="05000000000000000000" pitchFamily="2" charset="2"/>
              <a:buChar char="Ø"/>
            </a:pPr>
            <a:endParaRPr lang="en-US" altLang="zh-CN" sz="2400" b="1" dirty="0">
              <a:solidFill>
                <a:schemeClr val="bg1"/>
              </a:solidFill>
              <a:sym typeface="+mn-ea"/>
            </a:endParaRPr>
          </a:p>
          <a:p>
            <a:pPr marL="228600" lvl="1"/>
            <a:endParaRPr lang="en-US" altLang="zh-CN" sz="3200" b="1" dirty="0">
              <a:solidFill>
                <a:schemeClr val="bg1"/>
              </a:solidFill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0B2C777E-8463-45D3-BFB0-3AC61E1EAC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3795" y="2385898"/>
            <a:ext cx="5658477" cy="2291751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A1703128-3148-4EFC-B7B2-E129948E8453}"/>
              </a:ext>
            </a:extLst>
          </p:cNvPr>
          <p:cNvSpPr txBox="1"/>
          <p:nvPr/>
        </p:nvSpPr>
        <p:spPr>
          <a:xfrm>
            <a:off x="4313678" y="3013183"/>
            <a:ext cx="20610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Microsoft Himalaya" panose="01010100010101010101" pitchFamily="2" charset="0"/>
              </a:rPr>
              <a:t>鲍怀翘等（</a:t>
            </a:r>
            <a:r>
              <a:rPr lang="en-US" altLang="zh-CN" sz="2400" b="1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Microsoft Himalaya" panose="01010100010101010101" pitchFamily="2" charset="0"/>
              </a:rPr>
              <a:t>2014</a:t>
            </a:r>
            <a:r>
              <a:rPr lang="en-US" altLang="zh-CN" sz="2400" b="1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Microsoft Himalaya" panose="01010100010101010101" pitchFamily="2" charset="0"/>
              </a:rPr>
              <a:t>:354</a:t>
            </a:r>
            <a:r>
              <a:rPr lang="zh-CN" altLang="en-US" sz="2400" b="1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Microsoft Himalaya" panose="01010100010101010101" pitchFamily="2" charset="0"/>
              </a:rPr>
              <a:t>）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7149652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540000" y="419735"/>
            <a:ext cx="504000" cy="504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360000" y="282575"/>
            <a:ext cx="504000" cy="504000"/>
          </a:xfrm>
          <a:prstGeom prst="rect">
            <a:avLst/>
          </a:prstGeom>
          <a:solidFill>
            <a:schemeClr val="bg1">
              <a:alpha val="0"/>
            </a:schemeClr>
          </a:solidFill>
          <a:ln w="12700" cmpd="sng">
            <a:solidFill>
              <a:schemeClr val="bg1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949325" y="2479675"/>
            <a:ext cx="2490903" cy="1898015"/>
            <a:chOff x="676275" y="1709058"/>
            <a:chExt cx="1589938" cy="1105719"/>
          </a:xfrm>
        </p:grpSpPr>
        <p:sp>
          <p:nvSpPr>
            <p:cNvPr id="3" name="对角圆角矩形 1"/>
            <p:cNvSpPr/>
            <p:nvPr/>
          </p:nvSpPr>
          <p:spPr>
            <a:xfrm>
              <a:off x="676275" y="1709058"/>
              <a:ext cx="1543050" cy="1105719"/>
            </a:xfrm>
            <a:prstGeom prst="round2DiagRect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sz="200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4" name="文本框 10"/>
            <p:cNvSpPr txBox="1"/>
            <p:nvPr/>
          </p:nvSpPr>
          <p:spPr>
            <a:xfrm>
              <a:off x="736706" y="2068059"/>
              <a:ext cx="1529507" cy="253916"/>
            </a:xfrm>
            <a:prstGeom prst="rect">
              <a:avLst/>
            </a:prstGeom>
            <a:noFill/>
          </p:spPr>
          <p:txBody>
            <a:bodyPr wrap="none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3600" b="1" dirty="0">
                  <a:solidFill>
                    <a:schemeClr val="bg1"/>
                  </a:solidFill>
                  <a:cs typeface="+mn-ea"/>
                  <a:sym typeface="+mn-lt"/>
                </a:rPr>
                <a:t>作用</a:t>
              </a:r>
              <a:endParaRPr lang="en-US" altLang="zh-CN" sz="36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5" name="矩形 4"/>
          <p:cNvSpPr/>
          <p:nvPr/>
        </p:nvSpPr>
        <p:spPr>
          <a:xfrm>
            <a:off x="3840299" y="57150"/>
            <a:ext cx="8351701" cy="6711043"/>
          </a:xfrm>
          <a:prstGeom prst="rect">
            <a:avLst/>
          </a:prstGeom>
          <a:solidFill>
            <a:schemeClr val="bg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28600" lvl="1" indent="0">
              <a:buNone/>
            </a:pPr>
            <a:endParaRPr lang="zh-CN" altLang="en-US"/>
          </a:p>
        </p:txBody>
      </p:sp>
      <p:sp>
        <p:nvSpPr>
          <p:cNvPr id="9" name="内容占位符 2"/>
          <p:cNvSpPr>
            <a:spLocks noGrp="1"/>
          </p:cNvSpPr>
          <p:nvPr/>
        </p:nvSpPr>
        <p:spPr>
          <a:xfrm>
            <a:off x="4375785" y="419735"/>
            <a:ext cx="7476490" cy="6075045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571500" indent="-5715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Ø"/>
              <a:defRPr sz="44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Ø"/>
              <a:defRPr sz="32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Ø"/>
              <a:defRPr sz="32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714500" indent="-3429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Ø"/>
              <a:defRPr sz="36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None/>
              <a:defRPr sz="36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Courier New" panose="02070309020205020404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Courier New" panose="02070309020205020404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9pPr>
          </a:lstStyle>
          <a:p>
            <a:pPr marL="0" indent="0">
              <a:buFont typeface="+mj-lt"/>
              <a:buNone/>
            </a:pP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910296" y="89807"/>
            <a:ext cx="8197340" cy="627833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457200" lvl="0" indent="-457200">
              <a:buFont typeface="Wingdings" panose="05000000000000000000" pitchFamily="2" charset="2"/>
              <a:buChar char="Ø"/>
            </a:pPr>
            <a:r>
              <a:rPr lang="en-US" altLang="zh-CN" sz="3200" b="1" dirty="0" err="1">
                <a:solidFill>
                  <a:schemeClr val="bg1"/>
                </a:solidFill>
                <a:sym typeface="+mn-ea"/>
              </a:rPr>
              <a:t>LPC</a:t>
            </a:r>
            <a:r>
              <a:rPr lang="zh-CN" altLang="en-US" sz="3200" b="1" dirty="0">
                <a:solidFill>
                  <a:schemeClr val="bg1"/>
                </a:solidFill>
                <a:sym typeface="+mn-ea"/>
              </a:rPr>
              <a:t>的作用</a:t>
            </a:r>
            <a:endParaRPr lang="en-US" altLang="zh-CN" sz="3200" b="1" dirty="0">
              <a:solidFill>
                <a:schemeClr val="bg1"/>
              </a:solidFill>
              <a:sym typeface="+mn-ea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zh-CN" altLang="en-US" sz="2800" b="1" dirty="0">
                <a:solidFill>
                  <a:schemeClr val="bg1"/>
                </a:solidFill>
                <a:sym typeface="+mn-ea"/>
              </a:rPr>
              <a:t>此外，还可以根据</a:t>
            </a:r>
            <a:r>
              <a:rPr lang="en-US" altLang="zh-CN" sz="2800" b="1" dirty="0" err="1">
                <a:solidFill>
                  <a:schemeClr val="bg1"/>
                </a:solidFill>
                <a:sym typeface="+mn-ea"/>
              </a:rPr>
              <a:t>LPC</a:t>
            </a:r>
            <a:r>
              <a:rPr lang="zh-CN" altLang="en-US" sz="2800" b="1" dirty="0">
                <a:solidFill>
                  <a:schemeClr val="bg1"/>
                </a:solidFill>
                <a:sym typeface="+mn-ea"/>
              </a:rPr>
              <a:t>估测声门波形以及声道截面函数。</a:t>
            </a:r>
            <a:endParaRPr lang="en-US" altLang="zh-CN" sz="2800" b="1" dirty="0">
              <a:solidFill>
                <a:schemeClr val="bg1"/>
              </a:solidFill>
              <a:sym typeface="+mn-ea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n-US" altLang="zh-CN" sz="2800" b="1" dirty="0" err="1">
                <a:solidFill>
                  <a:schemeClr val="bg1"/>
                </a:solidFill>
                <a:sym typeface="+mn-ea"/>
              </a:rPr>
              <a:t>LPC</a:t>
            </a:r>
            <a:r>
              <a:rPr lang="zh-CN" altLang="en-US" sz="2800" b="1" dirty="0">
                <a:solidFill>
                  <a:schemeClr val="bg1"/>
                </a:solidFill>
                <a:sym typeface="+mn-ea"/>
              </a:rPr>
              <a:t>系数可以作为信号表征（特性），用于语音识别。</a:t>
            </a:r>
            <a:endParaRPr lang="en-US" altLang="zh-CN" sz="2800" b="1" dirty="0">
              <a:solidFill>
                <a:schemeClr val="bg1"/>
              </a:solidFill>
              <a:sym typeface="+mn-ea"/>
            </a:endParaRPr>
          </a:p>
          <a:p>
            <a:pPr marL="228600" lvl="1"/>
            <a:endParaRPr lang="en-US" altLang="zh-CN" sz="3200" b="1" dirty="0">
              <a:solidFill>
                <a:schemeClr val="bg1"/>
              </a:solidFill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F4156A86-A886-466E-B627-5AE20514A9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5932" y="2479675"/>
            <a:ext cx="4080000" cy="30600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5DC51123-584B-4EB9-A20C-93E888B7F1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7633" y="2479675"/>
            <a:ext cx="4080000" cy="3060000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3B9F3329-23F3-45BF-9F60-886F7E13328E}"/>
              </a:ext>
            </a:extLst>
          </p:cNvPr>
          <p:cNvSpPr txBox="1"/>
          <p:nvPr/>
        </p:nvSpPr>
        <p:spPr>
          <a:xfrm>
            <a:off x="9713397" y="5654629"/>
            <a:ext cx="15267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err="1">
                <a:solidFill>
                  <a:schemeClr val="bg1"/>
                </a:solidFill>
              </a:rPr>
              <a:t>i</a:t>
            </a:r>
            <a:r>
              <a:rPr lang="zh-CN" altLang="en-US" sz="2400" b="1" dirty="0">
                <a:solidFill>
                  <a:schemeClr val="bg1"/>
                </a:solidFill>
              </a:rPr>
              <a:t>元音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7D2609C6-95C1-48DE-9F1F-E34B0F51CE46}"/>
              </a:ext>
            </a:extLst>
          </p:cNvPr>
          <p:cNvSpPr txBox="1"/>
          <p:nvPr/>
        </p:nvSpPr>
        <p:spPr>
          <a:xfrm>
            <a:off x="5455105" y="5654629"/>
            <a:ext cx="15267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</a:rPr>
              <a:t>a</a:t>
            </a:r>
            <a:r>
              <a:rPr lang="zh-CN" altLang="en-US" sz="2400" b="1" dirty="0">
                <a:solidFill>
                  <a:schemeClr val="bg1"/>
                </a:solidFill>
              </a:rPr>
              <a:t>元音</a:t>
            </a:r>
          </a:p>
        </p:txBody>
      </p:sp>
    </p:spTree>
    <p:extLst>
      <p:ext uri="{BB962C8B-B14F-4D97-AF65-F5344CB8AC3E}">
        <p14:creationId xmlns:p14="http://schemas.microsoft.com/office/powerpoint/2010/main" val="26108189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8"/>
          <p:cNvGrpSpPr/>
          <p:nvPr/>
        </p:nvGrpSpPr>
        <p:grpSpPr>
          <a:xfrm>
            <a:off x="1145652" y="1051590"/>
            <a:ext cx="2807020" cy="3129857"/>
            <a:chOff x="4693878" y="-802178"/>
            <a:chExt cx="2807022" cy="3129860"/>
          </a:xfrm>
        </p:grpSpPr>
        <p:sp>
          <p:nvSpPr>
            <p:cNvPr id="3" name="Freeform: Shape 25"/>
            <p:cNvSpPr/>
            <p:nvPr/>
          </p:nvSpPr>
          <p:spPr>
            <a:xfrm>
              <a:off x="4693878" y="-802178"/>
              <a:ext cx="2807022" cy="3129860"/>
            </a:xfrm>
            <a:custGeom>
              <a:avLst/>
              <a:gdLst>
                <a:gd name="connsiteX0" fmla="*/ 1124365 w 2248729"/>
                <a:gd name="connsiteY0" fmla="*/ 0 h 2507353"/>
                <a:gd name="connsiteX1" fmla="*/ 1257442 w 2248729"/>
                <a:gd name="connsiteY1" fmla="*/ 31576 h 2507353"/>
                <a:gd name="connsiteX2" fmla="*/ 2115652 w 2248729"/>
                <a:gd name="connsiteY2" fmla="*/ 527274 h 2507353"/>
                <a:gd name="connsiteX3" fmla="*/ 2248729 w 2248729"/>
                <a:gd name="connsiteY3" fmla="*/ 758148 h 2507353"/>
                <a:gd name="connsiteX4" fmla="*/ 2248729 w 2248729"/>
                <a:gd name="connsiteY4" fmla="*/ 1749546 h 2507353"/>
                <a:gd name="connsiteX5" fmla="*/ 2115652 w 2248729"/>
                <a:gd name="connsiteY5" fmla="*/ 1980419 h 2507353"/>
                <a:gd name="connsiteX6" fmla="*/ 1257442 w 2248729"/>
                <a:gd name="connsiteY6" fmla="*/ 2474760 h 2507353"/>
                <a:gd name="connsiteX7" fmla="*/ 991288 w 2248729"/>
                <a:gd name="connsiteY7" fmla="*/ 2474760 h 2507353"/>
                <a:gd name="connsiteX8" fmla="*/ 133077 w 2248729"/>
                <a:gd name="connsiteY8" fmla="*/ 1980419 h 2507353"/>
                <a:gd name="connsiteX9" fmla="*/ 0 w 2248729"/>
                <a:gd name="connsiteY9" fmla="*/ 1749546 h 2507353"/>
                <a:gd name="connsiteX10" fmla="*/ 0 w 2248729"/>
                <a:gd name="connsiteY10" fmla="*/ 758148 h 2507353"/>
                <a:gd name="connsiteX11" fmla="*/ 133077 w 2248729"/>
                <a:gd name="connsiteY11" fmla="*/ 527274 h 2507353"/>
                <a:gd name="connsiteX12" fmla="*/ 991288 w 2248729"/>
                <a:gd name="connsiteY12" fmla="*/ 31576 h 2507353"/>
                <a:gd name="connsiteX13" fmla="*/ 1124365 w 2248729"/>
                <a:gd name="connsiteY13" fmla="*/ 0 h 2507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48729" h="2507353">
                  <a:moveTo>
                    <a:pt x="1124365" y="0"/>
                  </a:moveTo>
                  <a:cubicBezTo>
                    <a:pt x="1172571" y="0"/>
                    <a:pt x="1220778" y="10526"/>
                    <a:pt x="1257442" y="31576"/>
                  </a:cubicBezTo>
                  <a:cubicBezTo>
                    <a:pt x="2115652" y="527274"/>
                    <a:pt x="2115652" y="527274"/>
                    <a:pt x="2115652" y="527274"/>
                  </a:cubicBezTo>
                  <a:cubicBezTo>
                    <a:pt x="2188980" y="569375"/>
                    <a:pt x="2248729" y="672589"/>
                    <a:pt x="2248729" y="758148"/>
                  </a:cubicBezTo>
                  <a:cubicBezTo>
                    <a:pt x="2248729" y="1749546"/>
                    <a:pt x="2248729" y="1749546"/>
                    <a:pt x="2248729" y="1749546"/>
                  </a:cubicBezTo>
                  <a:cubicBezTo>
                    <a:pt x="2248729" y="1833746"/>
                    <a:pt x="2188980" y="1936960"/>
                    <a:pt x="2115652" y="1980419"/>
                  </a:cubicBezTo>
                  <a:cubicBezTo>
                    <a:pt x="1257442" y="2474760"/>
                    <a:pt x="1257442" y="2474760"/>
                    <a:pt x="1257442" y="2474760"/>
                  </a:cubicBezTo>
                  <a:cubicBezTo>
                    <a:pt x="1184114" y="2518218"/>
                    <a:pt x="1064616" y="2518218"/>
                    <a:pt x="991288" y="2474760"/>
                  </a:cubicBezTo>
                  <a:cubicBezTo>
                    <a:pt x="133077" y="1980419"/>
                    <a:pt x="133077" y="1980419"/>
                    <a:pt x="133077" y="1980419"/>
                  </a:cubicBezTo>
                  <a:cubicBezTo>
                    <a:pt x="59749" y="1936960"/>
                    <a:pt x="0" y="1833746"/>
                    <a:pt x="0" y="1749546"/>
                  </a:cubicBezTo>
                  <a:lnTo>
                    <a:pt x="0" y="758148"/>
                  </a:lnTo>
                  <a:cubicBezTo>
                    <a:pt x="0" y="672589"/>
                    <a:pt x="59749" y="569375"/>
                    <a:pt x="133077" y="527274"/>
                  </a:cubicBezTo>
                  <a:cubicBezTo>
                    <a:pt x="991288" y="31576"/>
                    <a:pt x="991288" y="31576"/>
                    <a:pt x="991288" y="31576"/>
                  </a:cubicBezTo>
                  <a:cubicBezTo>
                    <a:pt x="1027952" y="10526"/>
                    <a:pt x="1076158" y="0"/>
                    <a:pt x="1124365" y="0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2222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1219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3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" name="Freeform: Shape 24"/>
            <p:cNvSpPr/>
            <p:nvPr/>
          </p:nvSpPr>
          <p:spPr>
            <a:xfrm>
              <a:off x="5081623" y="-368288"/>
              <a:ext cx="2028752" cy="2262080"/>
            </a:xfrm>
            <a:custGeom>
              <a:avLst/>
              <a:gdLst>
                <a:gd name="connsiteX0" fmla="*/ 1124365 w 2248729"/>
                <a:gd name="connsiteY0" fmla="*/ 0 h 2507353"/>
                <a:gd name="connsiteX1" fmla="*/ 1257442 w 2248729"/>
                <a:gd name="connsiteY1" fmla="*/ 31576 h 2507353"/>
                <a:gd name="connsiteX2" fmla="*/ 2115652 w 2248729"/>
                <a:gd name="connsiteY2" fmla="*/ 527274 h 2507353"/>
                <a:gd name="connsiteX3" fmla="*/ 2248729 w 2248729"/>
                <a:gd name="connsiteY3" fmla="*/ 758148 h 2507353"/>
                <a:gd name="connsiteX4" fmla="*/ 2248729 w 2248729"/>
                <a:gd name="connsiteY4" fmla="*/ 1749546 h 2507353"/>
                <a:gd name="connsiteX5" fmla="*/ 2115652 w 2248729"/>
                <a:gd name="connsiteY5" fmla="*/ 1980419 h 2507353"/>
                <a:gd name="connsiteX6" fmla="*/ 1257442 w 2248729"/>
                <a:gd name="connsiteY6" fmla="*/ 2474760 h 2507353"/>
                <a:gd name="connsiteX7" fmla="*/ 991288 w 2248729"/>
                <a:gd name="connsiteY7" fmla="*/ 2474760 h 2507353"/>
                <a:gd name="connsiteX8" fmla="*/ 133077 w 2248729"/>
                <a:gd name="connsiteY8" fmla="*/ 1980419 h 2507353"/>
                <a:gd name="connsiteX9" fmla="*/ 0 w 2248729"/>
                <a:gd name="connsiteY9" fmla="*/ 1749546 h 2507353"/>
                <a:gd name="connsiteX10" fmla="*/ 0 w 2248729"/>
                <a:gd name="connsiteY10" fmla="*/ 758148 h 2507353"/>
                <a:gd name="connsiteX11" fmla="*/ 133077 w 2248729"/>
                <a:gd name="connsiteY11" fmla="*/ 527274 h 2507353"/>
                <a:gd name="connsiteX12" fmla="*/ 991288 w 2248729"/>
                <a:gd name="connsiteY12" fmla="*/ 31576 h 2507353"/>
                <a:gd name="connsiteX13" fmla="*/ 1124365 w 2248729"/>
                <a:gd name="connsiteY13" fmla="*/ 0 h 2507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48729" h="2507353">
                  <a:moveTo>
                    <a:pt x="1124365" y="0"/>
                  </a:moveTo>
                  <a:cubicBezTo>
                    <a:pt x="1172571" y="0"/>
                    <a:pt x="1220778" y="10526"/>
                    <a:pt x="1257442" y="31576"/>
                  </a:cubicBezTo>
                  <a:cubicBezTo>
                    <a:pt x="2115652" y="527274"/>
                    <a:pt x="2115652" y="527274"/>
                    <a:pt x="2115652" y="527274"/>
                  </a:cubicBezTo>
                  <a:cubicBezTo>
                    <a:pt x="2188980" y="569375"/>
                    <a:pt x="2248729" y="672589"/>
                    <a:pt x="2248729" y="758148"/>
                  </a:cubicBezTo>
                  <a:cubicBezTo>
                    <a:pt x="2248729" y="1749546"/>
                    <a:pt x="2248729" y="1749546"/>
                    <a:pt x="2248729" y="1749546"/>
                  </a:cubicBezTo>
                  <a:cubicBezTo>
                    <a:pt x="2248729" y="1833746"/>
                    <a:pt x="2188980" y="1936960"/>
                    <a:pt x="2115652" y="1980419"/>
                  </a:cubicBezTo>
                  <a:cubicBezTo>
                    <a:pt x="1257442" y="2474760"/>
                    <a:pt x="1257442" y="2474760"/>
                    <a:pt x="1257442" y="2474760"/>
                  </a:cubicBezTo>
                  <a:cubicBezTo>
                    <a:pt x="1184114" y="2518218"/>
                    <a:pt x="1064616" y="2518218"/>
                    <a:pt x="991288" y="2474760"/>
                  </a:cubicBezTo>
                  <a:cubicBezTo>
                    <a:pt x="133077" y="1980419"/>
                    <a:pt x="133077" y="1980419"/>
                    <a:pt x="133077" y="1980419"/>
                  </a:cubicBezTo>
                  <a:cubicBezTo>
                    <a:pt x="59749" y="1936960"/>
                    <a:pt x="0" y="1833746"/>
                    <a:pt x="0" y="1749546"/>
                  </a:cubicBezTo>
                  <a:lnTo>
                    <a:pt x="0" y="758148"/>
                  </a:lnTo>
                  <a:cubicBezTo>
                    <a:pt x="0" y="672589"/>
                    <a:pt x="59749" y="569375"/>
                    <a:pt x="133077" y="527274"/>
                  </a:cubicBezTo>
                  <a:cubicBezTo>
                    <a:pt x="991288" y="31576"/>
                    <a:pt x="991288" y="31576"/>
                    <a:pt x="991288" y="31576"/>
                  </a:cubicBezTo>
                  <a:cubicBezTo>
                    <a:pt x="1027952" y="10526"/>
                    <a:pt x="1076158" y="0"/>
                    <a:pt x="1124365" y="0"/>
                  </a:cubicBez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2222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1219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3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" name="Freeform: Shape 19"/>
            <p:cNvSpPr/>
            <p:nvPr/>
          </p:nvSpPr>
          <p:spPr>
            <a:xfrm>
              <a:off x="5411924" y="0"/>
              <a:ext cx="1368152" cy="1525504"/>
            </a:xfrm>
            <a:custGeom>
              <a:avLst/>
              <a:gdLst>
                <a:gd name="connsiteX0" fmla="*/ 1124365 w 2248729"/>
                <a:gd name="connsiteY0" fmla="*/ 0 h 2507353"/>
                <a:gd name="connsiteX1" fmla="*/ 1257442 w 2248729"/>
                <a:gd name="connsiteY1" fmla="*/ 31576 h 2507353"/>
                <a:gd name="connsiteX2" fmla="*/ 2115652 w 2248729"/>
                <a:gd name="connsiteY2" fmla="*/ 527274 h 2507353"/>
                <a:gd name="connsiteX3" fmla="*/ 2248729 w 2248729"/>
                <a:gd name="connsiteY3" fmla="*/ 758148 h 2507353"/>
                <a:gd name="connsiteX4" fmla="*/ 2248729 w 2248729"/>
                <a:gd name="connsiteY4" fmla="*/ 1749546 h 2507353"/>
                <a:gd name="connsiteX5" fmla="*/ 2115652 w 2248729"/>
                <a:gd name="connsiteY5" fmla="*/ 1980419 h 2507353"/>
                <a:gd name="connsiteX6" fmla="*/ 1257442 w 2248729"/>
                <a:gd name="connsiteY6" fmla="*/ 2474760 h 2507353"/>
                <a:gd name="connsiteX7" fmla="*/ 991288 w 2248729"/>
                <a:gd name="connsiteY7" fmla="*/ 2474760 h 2507353"/>
                <a:gd name="connsiteX8" fmla="*/ 133077 w 2248729"/>
                <a:gd name="connsiteY8" fmla="*/ 1980419 h 2507353"/>
                <a:gd name="connsiteX9" fmla="*/ 0 w 2248729"/>
                <a:gd name="connsiteY9" fmla="*/ 1749546 h 2507353"/>
                <a:gd name="connsiteX10" fmla="*/ 0 w 2248729"/>
                <a:gd name="connsiteY10" fmla="*/ 758148 h 2507353"/>
                <a:gd name="connsiteX11" fmla="*/ 133077 w 2248729"/>
                <a:gd name="connsiteY11" fmla="*/ 527274 h 2507353"/>
                <a:gd name="connsiteX12" fmla="*/ 991288 w 2248729"/>
                <a:gd name="connsiteY12" fmla="*/ 31576 h 2507353"/>
                <a:gd name="connsiteX13" fmla="*/ 1124365 w 2248729"/>
                <a:gd name="connsiteY13" fmla="*/ 0 h 2507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48729" h="2507353">
                  <a:moveTo>
                    <a:pt x="1124365" y="0"/>
                  </a:moveTo>
                  <a:cubicBezTo>
                    <a:pt x="1172571" y="0"/>
                    <a:pt x="1220778" y="10526"/>
                    <a:pt x="1257442" y="31576"/>
                  </a:cubicBezTo>
                  <a:cubicBezTo>
                    <a:pt x="2115652" y="527274"/>
                    <a:pt x="2115652" y="527274"/>
                    <a:pt x="2115652" y="527274"/>
                  </a:cubicBezTo>
                  <a:cubicBezTo>
                    <a:pt x="2188980" y="569375"/>
                    <a:pt x="2248729" y="672589"/>
                    <a:pt x="2248729" y="758148"/>
                  </a:cubicBezTo>
                  <a:cubicBezTo>
                    <a:pt x="2248729" y="1749546"/>
                    <a:pt x="2248729" y="1749546"/>
                    <a:pt x="2248729" y="1749546"/>
                  </a:cubicBezTo>
                  <a:cubicBezTo>
                    <a:pt x="2248729" y="1833746"/>
                    <a:pt x="2188980" y="1936960"/>
                    <a:pt x="2115652" y="1980419"/>
                  </a:cubicBezTo>
                  <a:cubicBezTo>
                    <a:pt x="1257442" y="2474760"/>
                    <a:pt x="1257442" y="2474760"/>
                    <a:pt x="1257442" y="2474760"/>
                  </a:cubicBezTo>
                  <a:cubicBezTo>
                    <a:pt x="1184114" y="2518218"/>
                    <a:pt x="1064616" y="2518218"/>
                    <a:pt x="991288" y="2474760"/>
                  </a:cubicBezTo>
                  <a:cubicBezTo>
                    <a:pt x="133077" y="1980419"/>
                    <a:pt x="133077" y="1980419"/>
                    <a:pt x="133077" y="1980419"/>
                  </a:cubicBezTo>
                  <a:cubicBezTo>
                    <a:pt x="59749" y="1936960"/>
                    <a:pt x="0" y="1833746"/>
                    <a:pt x="0" y="1749546"/>
                  </a:cubicBezTo>
                  <a:lnTo>
                    <a:pt x="0" y="758148"/>
                  </a:lnTo>
                  <a:cubicBezTo>
                    <a:pt x="0" y="672589"/>
                    <a:pt x="59749" y="569375"/>
                    <a:pt x="133077" y="527274"/>
                  </a:cubicBezTo>
                  <a:cubicBezTo>
                    <a:pt x="991288" y="31576"/>
                    <a:pt x="991288" y="31576"/>
                    <a:pt x="991288" y="31576"/>
                  </a:cubicBezTo>
                  <a:cubicBezTo>
                    <a:pt x="1027952" y="10526"/>
                    <a:pt x="1076158" y="0"/>
                    <a:pt x="1124365" y="0"/>
                  </a:cubicBezTo>
                  <a:close/>
                </a:path>
              </a:pathLst>
            </a:custGeom>
            <a:solidFill>
              <a:schemeClr val="bg1"/>
            </a:solidFill>
            <a:ln w="2222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1219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6000" b="1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01</a:t>
              </a:r>
              <a:endParaRPr kumimoji="0" sz="60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10" name="Rectangle 27"/>
          <p:cNvSpPr/>
          <p:nvPr/>
        </p:nvSpPr>
        <p:spPr>
          <a:xfrm>
            <a:off x="638026" y="4209736"/>
            <a:ext cx="3822272" cy="734493"/>
          </a:xfrm>
          <a:prstGeom prst="rect">
            <a:avLst/>
          </a:prstGeom>
        </p:spPr>
        <p:txBody>
          <a:bodyPr wrap="none" lIns="192000" tIns="0" rIns="192000" bIns="0">
            <a:noAutofit/>
          </a:bodyPr>
          <a:lstStyle/>
          <a:p>
            <a:pPr algn="ctr"/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语音信号的数字模型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8"/>
          <p:cNvGrpSpPr/>
          <p:nvPr/>
        </p:nvGrpSpPr>
        <p:grpSpPr>
          <a:xfrm>
            <a:off x="1145652" y="1051590"/>
            <a:ext cx="2807020" cy="3129857"/>
            <a:chOff x="4693878" y="-802178"/>
            <a:chExt cx="2807022" cy="3129860"/>
          </a:xfrm>
        </p:grpSpPr>
        <p:sp>
          <p:nvSpPr>
            <p:cNvPr id="3" name="Freeform: Shape 25"/>
            <p:cNvSpPr/>
            <p:nvPr/>
          </p:nvSpPr>
          <p:spPr>
            <a:xfrm>
              <a:off x="4693878" y="-802178"/>
              <a:ext cx="2807022" cy="3129860"/>
            </a:xfrm>
            <a:custGeom>
              <a:avLst/>
              <a:gdLst>
                <a:gd name="connsiteX0" fmla="*/ 1124365 w 2248729"/>
                <a:gd name="connsiteY0" fmla="*/ 0 h 2507353"/>
                <a:gd name="connsiteX1" fmla="*/ 1257442 w 2248729"/>
                <a:gd name="connsiteY1" fmla="*/ 31576 h 2507353"/>
                <a:gd name="connsiteX2" fmla="*/ 2115652 w 2248729"/>
                <a:gd name="connsiteY2" fmla="*/ 527274 h 2507353"/>
                <a:gd name="connsiteX3" fmla="*/ 2248729 w 2248729"/>
                <a:gd name="connsiteY3" fmla="*/ 758148 h 2507353"/>
                <a:gd name="connsiteX4" fmla="*/ 2248729 w 2248729"/>
                <a:gd name="connsiteY4" fmla="*/ 1749546 h 2507353"/>
                <a:gd name="connsiteX5" fmla="*/ 2115652 w 2248729"/>
                <a:gd name="connsiteY5" fmla="*/ 1980419 h 2507353"/>
                <a:gd name="connsiteX6" fmla="*/ 1257442 w 2248729"/>
                <a:gd name="connsiteY6" fmla="*/ 2474760 h 2507353"/>
                <a:gd name="connsiteX7" fmla="*/ 991288 w 2248729"/>
                <a:gd name="connsiteY7" fmla="*/ 2474760 h 2507353"/>
                <a:gd name="connsiteX8" fmla="*/ 133077 w 2248729"/>
                <a:gd name="connsiteY8" fmla="*/ 1980419 h 2507353"/>
                <a:gd name="connsiteX9" fmla="*/ 0 w 2248729"/>
                <a:gd name="connsiteY9" fmla="*/ 1749546 h 2507353"/>
                <a:gd name="connsiteX10" fmla="*/ 0 w 2248729"/>
                <a:gd name="connsiteY10" fmla="*/ 758148 h 2507353"/>
                <a:gd name="connsiteX11" fmla="*/ 133077 w 2248729"/>
                <a:gd name="connsiteY11" fmla="*/ 527274 h 2507353"/>
                <a:gd name="connsiteX12" fmla="*/ 991288 w 2248729"/>
                <a:gd name="connsiteY12" fmla="*/ 31576 h 2507353"/>
                <a:gd name="connsiteX13" fmla="*/ 1124365 w 2248729"/>
                <a:gd name="connsiteY13" fmla="*/ 0 h 2507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48729" h="2507353">
                  <a:moveTo>
                    <a:pt x="1124365" y="0"/>
                  </a:moveTo>
                  <a:cubicBezTo>
                    <a:pt x="1172571" y="0"/>
                    <a:pt x="1220778" y="10526"/>
                    <a:pt x="1257442" y="31576"/>
                  </a:cubicBezTo>
                  <a:cubicBezTo>
                    <a:pt x="2115652" y="527274"/>
                    <a:pt x="2115652" y="527274"/>
                    <a:pt x="2115652" y="527274"/>
                  </a:cubicBezTo>
                  <a:cubicBezTo>
                    <a:pt x="2188980" y="569375"/>
                    <a:pt x="2248729" y="672589"/>
                    <a:pt x="2248729" y="758148"/>
                  </a:cubicBezTo>
                  <a:cubicBezTo>
                    <a:pt x="2248729" y="1749546"/>
                    <a:pt x="2248729" y="1749546"/>
                    <a:pt x="2248729" y="1749546"/>
                  </a:cubicBezTo>
                  <a:cubicBezTo>
                    <a:pt x="2248729" y="1833746"/>
                    <a:pt x="2188980" y="1936960"/>
                    <a:pt x="2115652" y="1980419"/>
                  </a:cubicBezTo>
                  <a:cubicBezTo>
                    <a:pt x="1257442" y="2474760"/>
                    <a:pt x="1257442" y="2474760"/>
                    <a:pt x="1257442" y="2474760"/>
                  </a:cubicBezTo>
                  <a:cubicBezTo>
                    <a:pt x="1184114" y="2518218"/>
                    <a:pt x="1064616" y="2518218"/>
                    <a:pt x="991288" y="2474760"/>
                  </a:cubicBezTo>
                  <a:cubicBezTo>
                    <a:pt x="133077" y="1980419"/>
                    <a:pt x="133077" y="1980419"/>
                    <a:pt x="133077" y="1980419"/>
                  </a:cubicBezTo>
                  <a:cubicBezTo>
                    <a:pt x="59749" y="1936960"/>
                    <a:pt x="0" y="1833746"/>
                    <a:pt x="0" y="1749546"/>
                  </a:cubicBezTo>
                  <a:lnTo>
                    <a:pt x="0" y="758148"/>
                  </a:lnTo>
                  <a:cubicBezTo>
                    <a:pt x="0" y="672589"/>
                    <a:pt x="59749" y="569375"/>
                    <a:pt x="133077" y="527274"/>
                  </a:cubicBezTo>
                  <a:cubicBezTo>
                    <a:pt x="991288" y="31576"/>
                    <a:pt x="991288" y="31576"/>
                    <a:pt x="991288" y="31576"/>
                  </a:cubicBezTo>
                  <a:cubicBezTo>
                    <a:pt x="1027952" y="10526"/>
                    <a:pt x="1076158" y="0"/>
                    <a:pt x="1124365" y="0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2222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1219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3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" name="Freeform: Shape 24"/>
            <p:cNvSpPr/>
            <p:nvPr/>
          </p:nvSpPr>
          <p:spPr>
            <a:xfrm>
              <a:off x="5081623" y="-368288"/>
              <a:ext cx="2028752" cy="2262080"/>
            </a:xfrm>
            <a:custGeom>
              <a:avLst/>
              <a:gdLst>
                <a:gd name="connsiteX0" fmla="*/ 1124365 w 2248729"/>
                <a:gd name="connsiteY0" fmla="*/ 0 h 2507353"/>
                <a:gd name="connsiteX1" fmla="*/ 1257442 w 2248729"/>
                <a:gd name="connsiteY1" fmla="*/ 31576 h 2507353"/>
                <a:gd name="connsiteX2" fmla="*/ 2115652 w 2248729"/>
                <a:gd name="connsiteY2" fmla="*/ 527274 h 2507353"/>
                <a:gd name="connsiteX3" fmla="*/ 2248729 w 2248729"/>
                <a:gd name="connsiteY3" fmla="*/ 758148 h 2507353"/>
                <a:gd name="connsiteX4" fmla="*/ 2248729 w 2248729"/>
                <a:gd name="connsiteY4" fmla="*/ 1749546 h 2507353"/>
                <a:gd name="connsiteX5" fmla="*/ 2115652 w 2248729"/>
                <a:gd name="connsiteY5" fmla="*/ 1980419 h 2507353"/>
                <a:gd name="connsiteX6" fmla="*/ 1257442 w 2248729"/>
                <a:gd name="connsiteY6" fmla="*/ 2474760 h 2507353"/>
                <a:gd name="connsiteX7" fmla="*/ 991288 w 2248729"/>
                <a:gd name="connsiteY7" fmla="*/ 2474760 h 2507353"/>
                <a:gd name="connsiteX8" fmla="*/ 133077 w 2248729"/>
                <a:gd name="connsiteY8" fmla="*/ 1980419 h 2507353"/>
                <a:gd name="connsiteX9" fmla="*/ 0 w 2248729"/>
                <a:gd name="connsiteY9" fmla="*/ 1749546 h 2507353"/>
                <a:gd name="connsiteX10" fmla="*/ 0 w 2248729"/>
                <a:gd name="connsiteY10" fmla="*/ 758148 h 2507353"/>
                <a:gd name="connsiteX11" fmla="*/ 133077 w 2248729"/>
                <a:gd name="connsiteY11" fmla="*/ 527274 h 2507353"/>
                <a:gd name="connsiteX12" fmla="*/ 991288 w 2248729"/>
                <a:gd name="connsiteY12" fmla="*/ 31576 h 2507353"/>
                <a:gd name="connsiteX13" fmla="*/ 1124365 w 2248729"/>
                <a:gd name="connsiteY13" fmla="*/ 0 h 2507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48729" h="2507353">
                  <a:moveTo>
                    <a:pt x="1124365" y="0"/>
                  </a:moveTo>
                  <a:cubicBezTo>
                    <a:pt x="1172571" y="0"/>
                    <a:pt x="1220778" y="10526"/>
                    <a:pt x="1257442" y="31576"/>
                  </a:cubicBezTo>
                  <a:cubicBezTo>
                    <a:pt x="2115652" y="527274"/>
                    <a:pt x="2115652" y="527274"/>
                    <a:pt x="2115652" y="527274"/>
                  </a:cubicBezTo>
                  <a:cubicBezTo>
                    <a:pt x="2188980" y="569375"/>
                    <a:pt x="2248729" y="672589"/>
                    <a:pt x="2248729" y="758148"/>
                  </a:cubicBezTo>
                  <a:cubicBezTo>
                    <a:pt x="2248729" y="1749546"/>
                    <a:pt x="2248729" y="1749546"/>
                    <a:pt x="2248729" y="1749546"/>
                  </a:cubicBezTo>
                  <a:cubicBezTo>
                    <a:pt x="2248729" y="1833746"/>
                    <a:pt x="2188980" y="1936960"/>
                    <a:pt x="2115652" y="1980419"/>
                  </a:cubicBezTo>
                  <a:cubicBezTo>
                    <a:pt x="1257442" y="2474760"/>
                    <a:pt x="1257442" y="2474760"/>
                    <a:pt x="1257442" y="2474760"/>
                  </a:cubicBezTo>
                  <a:cubicBezTo>
                    <a:pt x="1184114" y="2518218"/>
                    <a:pt x="1064616" y="2518218"/>
                    <a:pt x="991288" y="2474760"/>
                  </a:cubicBezTo>
                  <a:cubicBezTo>
                    <a:pt x="133077" y="1980419"/>
                    <a:pt x="133077" y="1980419"/>
                    <a:pt x="133077" y="1980419"/>
                  </a:cubicBezTo>
                  <a:cubicBezTo>
                    <a:pt x="59749" y="1936960"/>
                    <a:pt x="0" y="1833746"/>
                    <a:pt x="0" y="1749546"/>
                  </a:cubicBezTo>
                  <a:lnTo>
                    <a:pt x="0" y="758148"/>
                  </a:lnTo>
                  <a:cubicBezTo>
                    <a:pt x="0" y="672589"/>
                    <a:pt x="59749" y="569375"/>
                    <a:pt x="133077" y="527274"/>
                  </a:cubicBezTo>
                  <a:cubicBezTo>
                    <a:pt x="991288" y="31576"/>
                    <a:pt x="991288" y="31576"/>
                    <a:pt x="991288" y="31576"/>
                  </a:cubicBezTo>
                  <a:cubicBezTo>
                    <a:pt x="1027952" y="10526"/>
                    <a:pt x="1076158" y="0"/>
                    <a:pt x="1124365" y="0"/>
                  </a:cubicBez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2222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1219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3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" name="Freeform: Shape 19"/>
            <p:cNvSpPr/>
            <p:nvPr/>
          </p:nvSpPr>
          <p:spPr>
            <a:xfrm>
              <a:off x="5411924" y="0"/>
              <a:ext cx="1368152" cy="1525504"/>
            </a:xfrm>
            <a:custGeom>
              <a:avLst/>
              <a:gdLst>
                <a:gd name="connsiteX0" fmla="*/ 1124365 w 2248729"/>
                <a:gd name="connsiteY0" fmla="*/ 0 h 2507353"/>
                <a:gd name="connsiteX1" fmla="*/ 1257442 w 2248729"/>
                <a:gd name="connsiteY1" fmla="*/ 31576 h 2507353"/>
                <a:gd name="connsiteX2" fmla="*/ 2115652 w 2248729"/>
                <a:gd name="connsiteY2" fmla="*/ 527274 h 2507353"/>
                <a:gd name="connsiteX3" fmla="*/ 2248729 w 2248729"/>
                <a:gd name="connsiteY3" fmla="*/ 758148 h 2507353"/>
                <a:gd name="connsiteX4" fmla="*/ 2248729 w 2248729"/>
                <a:gd name="connsiteY4" fmla="*/ 1749546 h 2507353"/>
                <a:gd name="connsiteX5" fmla="*/ 2115652 w 2248729"/>
                <a:gd name="connsiteY5" fmla="*/ 1980419 h 2507353"/>
                <a:gd name="connsiteX6" fmla="*/ 1257442 w 2248729"/>
                <a:gd name="connsiteY6" fmla="*/ 2474760 h 2507353"/>
                <a:gd name="connsiteX7" fmla="*/ 991288 w 2248729"/>
                <a:gd name="connsiteY7" fmla="*/ 2474760 h 2507353"/>
                <a:gd name="connsiteX8" fmla="*/ 133077 w 2248729"/>
                <a:gd name="connsiteY8" fmla="*/ 1980419 h 2507353"/>
                <a:gd name="connsiteX9" fmla="*/ 0 w 2248729"/>
                <a:gd name="connsiteY9" fmla="*/ 1749546 h 2507353"/>
                <a:gd name="connsiteX10" fmla="*/ 0 w 2248729"/>
                <a:gd name="connsiteY10" fmla="*/ 758148 h 2507353"/>
                <a:gd name="connsiteX11" fmla="*/ 133077 w 2248729"/>
                <a:gd name="connsiteY11" fmla="*/ 527274 h 2507353"/>
                <a:gd name="connsiteX12" fmla="*/ 991288 w 2248729"/>
                <a:gd name="connsiteY12" fmla="*/ 31576 h 2507353"/>
                <a:gd name="connsiteX13" fmla="*/ 1124365 w 2248729"/>
                <a:gd name="connsiteY13" fmla="*/ 0 h 2507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48729" h="2507353">
                  <a:moveTo>
                    <a:pt x="1124365" y="0"/>
                  </a:moveTo>
                  <a:cubicBezTo>
                    <a:pt x="1172571" y="0"/>
                    <a:pt x="1220778" y="10526"/>
                    <a:pt x="1257442" y="31576"/>
                  </a:cubicBezTo>
                  <a:cubicBezTo>
                    <a:pt x="2115652" y="527274"/>
                    <a:pt x="2115652" y="527274"/>
                    <a:pt x="2115652" y="527274"/>
                  </a:cubicBezTo>
                  <a:cubicBezTo>
                    <a:pt x="2188980" y="569375"/>
                    <a:pt x="2248729" y="672589"/>
                    <a:pt x="2248729" y="758148"/>
                  </a:cubicBezTo>
                  <a:cubicBezTo>
                    <a:pt x="2248729" y="1749546"/>
                    <a:pt x="2248729" y="1749546"/>
                    <a:pt x="2248729" y="1749546"/>
                  </a:cubicBezTo>
                  <a:cubicBezTo>
                    <a:pt x="2248729" y="1833746"/>
                    <a:pt x="2188980" y="1936960"/>
                    <a:pt x="2115652" y="1980419"/>
                  </a:cubicBezTo>
                  <a:cubicBezTo>
                    <a:pt x="1257442" y="2474760"/>
                    <a:pt x="1257442" y="2474760"/>
                    <a:pt x="1257442" y="2474760"/>
                  </a:cubicBezTo>
                  <a:cubicBezTo>
                    <a:pt x="1184114" y="2518218"/>
                    <a:pt x="1064616" y="2518218"/>
                    <a:pt x="991288" y="2474760"/>
                  </a:cubicBezTo>
                  <a:cubicBezTo>
                    <a:pt x="133077" y="1980419"/>
                    <a:pt x="133077" y="1980419"/>
                    <a:pt x="133077" y="1980419"/>
                  </a:cubicBezTo>
                  <a:cubicBezTo>
                    <a:pt x="59749" y="1936960"/>
                    <a:pt x="0" y="1833746"/>
                    <a:pt x="0" y="1749546"/>
                  </a:cubicBezTo>
                  <a:lnTo>
                    <a:pt x="0" y="758148"/>
                  </a:lnTo>
                  <a:cubicBezTo>
                    <a:pt x="0" y="672589"/>
                    <a:pt x="59749" y="569375"/>
                    <a:pt x="133077" y="527274"/>
                  </a:cubicBezTo>
                  <a:cubicBezTo>
                    <a:pt x="991288" y="31576"/>
                    <a:pt x="991288" y="31576"/>
                    <a:pt x="991288" y="31576"/>
                  </a:cubicBezTo>
                  <a:cubicBezTo>
                    <a:pt x="1027952" y="10526"/>
                    <a:pt x="1076158" y="0"/>
                    <a:pt x="1124365" y="0"/>
                  </a:cubicBezTo>
                  <a:close/>
                </a:path>
              </a:pathLst>
            </a:custGeom>
            <a:solidFill>
              <a:schemeClr val="bg1"/>
            </a:solidFill>
            <a:ln w="2222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1219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6000" b="1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04</a:t>
              </a:r>
              <a:endParaRPr kumimoji="0" sz="60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10" name="Rectangle 27"/>
          <p:cNvSpPr/>
          <p:nvPr/>
        </p:nvSpPr>
        <p:spPr>
          <a:xfrm>
            <a:off x="638026" y="4209736"/>
            <a:ext cx="3822272" cy="734493"/>
          </a:xfrm>
          <a:prstGeom prst="rect">
            <a:avLst/>
          </a:prstGeom>
        </p:spPr>
        <p:txBody>
          <a:bodyPr wrap="none" lIns="192000" tIns="0" rIns="192000" bIns="0">
            <a:noAutofit/>
          </a:bodyPr>
          <a:lstStyle/>
          <a:p>
            <a:pPr algn="ctr"/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倒谱</a:t>
            </a:r>
          </a:p>
        </p:txBody>
      </p:sp>
    </p:spTree>
    <p:extLst>
      <p:ext uri="{BB962C8B-B14F-4D97-AF65-F5344CB8AC3E}">
        <p14:creationId xmlns:p14="http://schemas.microsoft.com/office/powerpoint/2010/main" val="1503826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540000" y="419735"/>
            <a:ext cx="504000" cy="504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360000" y="282575"/>
            <a:ext cx="504000" cy="504000"/>
          </a:xfrm>
          <a:prstGeom prst="rect">
            <a:avLst/>
          </a:prstGeom>
          <a:solidFill>
            <a:schemeClr val="bg1">
              <a:alpha val="0"/>
            </a:schemeClr>
          </a:solidFill>
          <a:ln w="12700" cmpd="sng">
            <a:solidFill>
              <a:schemeClr val="bg1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949325" y="2479675"/>
            <a:ext cx="2490903" cy="1898015"/>
            <a:chOff x="676275" y="1709058"/>
            <a:chExt cx="1589938" cy="1105719"/>
          </a:xfrm>
        </p:grpSpPr>
        <p:sp>
          <p:nvSpPr>
            <p:cNvPr id="3" name="对角圆角矩形 1"/>
            <p:cNvSpPr/>
            <p:nvPr/>
          </p:nvSpPr>
          <p:spPr>
            <a:xfrm>
              <a:off x="676275" y="1709058"/>
              <a:ext cx="1543050" cy="1105719"/>
            </a:xfrm>
            <a:prstGeom prst="round2DiagRect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sz="200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4" name="文本框 10"/>
            <p:cNvSpPr txBox="1"/>
            <p:nvPr/>
          </p:nvSpPr>
          <p:spPr>
            <a:xfrm>
              <a:off x="736706" y="2068059"/>
              <a:ext cx="1529507" cy="253916"/>
            </a:xfrm>
            <a:prstGeom prst="rect">
              <a:avLst/>
            </a:prstGeom>
            <a:noFill/>
          </p:spPr>
          <p:txBody>
            <a:bodyPr wrap="none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3600" b="1" dirty="0">
                  <a:solidFill>
                    <a:schemeClr val="bg1"/>
                  </a:solidFill>
                  <a:cs typeface="+mn-ea"/>
                  <a:sym typeface="+mn-lt"/>
                </a:rPr>
                <a:t>原理</a:t>
              </a:r>
              <a:endParaRPr lang="en-US" altLang="zh-CN" sz="36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5" name="矩形 4"/>
          <p:cNvSpPr/>
          <p:nvPr/>
        </p:nvSpPr>
        <p:spPr>
          <a:xfrm>
            <a:off x="3840300" y="1396093"/>
            <a:ext cx="8283664" cy="4008665"/>
          </a:xfrm>
          <a:prstGeom prst="rect">
            <a:avLst/>
          </a:prstGeom>
          <a:solidFill>
            <a:schemeClr val="bg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28600" lvl="1" indent="0">
              <a:buNone/>
            </a:pPr>
            <a:endParaRPr lang="zh-CN" altLang="en-US"/>
          </a:p>
        </p:txBody>
      </p:sp>
      <p:sp>
        <p:nvSpPr>
          <p:cNvPr id="9" name="内容占位符 2"/>
          <p:cNvSpPr>
            <a:spLocks noGrp="1"/>
          </p:cNvSpPr>
          <p:nvPr/>
        </p:nvSpPr>
        <p:spPr>
          <a:xfrm>
            <a:off x="4375785" y="419735"/>
            <a:ext cx="7476490" cy="6075045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571500" indent="-5715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Ø"/>
              <a:defRPr sz="44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Ø"/>
              <a:defRPr sz="32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Ø"/>
              <a:defRPr sz="32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714500" indent="-3429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Ø"/>
              <a:defRPr sz="36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None/>
              <a:defRPr sz="36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Courier New" panose="02070309020205020404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Courier New" panose="02070309020205020404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9pPr>
          </a:lstStyle>
          <a:p>
            <a:pPr marL="0" indent="0">
              <a:buFont typeface="+mj-lt"/>
              <a:buNone/>
            </a:pP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913758" y="1527441"/>
            <a:ext cx="8066711" cy="40086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457200" indent="-457200" algn="just">
              <a:buFont typeface="Wingdings" panose="05000000000000000000" pitchFamily="2" charset="2"/>
              <a:buChar char="Ø"/>
            </a:pPr>
            <a:r>
              <a:rPr lang="zh-CN" altLang="zh-CN" sz="3200" b="1" dirty="0">
                <a:solidFill>
                  <a:schemeClr val="bg1"/>
                </a:solidFill>
              </a:rPr>
              <a:t>倒谱</a:t>
            </a:r>
            <a:r>
              <a:rPr lang="en-US" altLang="zh-CN" sz="3200" b="1" dirty="0" err="1">
                <a:solidFill>
                  <a:schemeClr val="bg1"/>
                </a:solidFill>
              </a:rPr>
              <a:t>Cepstrum</a:t>
            </a:r>
            <a:endParaRPr lang="zh-CN" altLang="zh-CN" sz="3200" b="1" dirty="0">
              <a:solidFill>
                <a:schemeClr val="bg1"/>
              </a:solidFill>
            </a:endParaRPr>
          </a:p>
          <a:p>
            <a:pPr marL="914400" lvl="1" indent="-457200" algn="just">
              <a:buFont typeface="Wingdings" panose="05000000000000000000" pitchFamily="2" charset="2"/>
              <a:buChar char="Ø"/>
            </a:pPr>
            <a:r>
              <a:rPr lang="zh-CN" altLang="zh-CN" sz="2800" b="1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Microsoft Himalaya" panose="01010100010101010101" pitchFamily="2" charset="0"/>
              </a:rPr>
              <a:t>可以把语音谱</a:t>
            </a:r>
            <a:r>
              <a:rPr lang="en-US" altLang="zh-CN" sz="2800" b="1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Microsoft Himalaya" panose="01010100010101010101" pitchFamily="2" charset="0"/>
              </a:rPr>
              <a:t>F(f)</a:t>
            </a:r>
            <a:r>
              <a:rPr lang="zh-CN" altLang="zh-CN" sz="2800" b="1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Microsoft Himalaya" panose="01010100010101010101" pitchFamily="2" charset="0"/>
              </a:rPr>
              <a:t>看成声源谱（含唇辐射）</a:t>
            </a:r>
            <a:r>
              <a:rPr lang="en-US" altLang="zh-CN" sz="2800" b="1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Microsoft Himalaya" panose="01010100010101010101" pitchFamily="2" charset="0"/>
              </a:rPr>
              <a:t>S(f)</a:t>
            </a:r>
            <a:r>
              <a:rPr lang="zh-CN" altLang="zh-CN" sz="2800" b="1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Microsoft Himalaya" panose="01010100010101010101" pitchFamily="2" charset="0"/>
              </a:rPr>
              <a:t>和声道共振谱</a:t>
            </a:r>
            <a:r>
              <a:rPr lang="en-US" altLang="zh-CN" sz="2800" b="1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Microsoft Himalaya" panose="01010100010101010101" pitchFamily="2" charset="0"/>
              </a:rPr>
              <a:t>T(f)</a:t>
            </a:r>
            <a:r>
              <a:rPr lang="zh-CN" altLang="zh-CN" sz="2800" b="1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Microsoft Himalaya" panose="01010100010101010101" pitchFamily="2" charset="0"/>
              </a:rPr>
              <a:t>的乘积。</a:t>
            </a:r>
            <a:endParaRPr lang="zh-CN" altLang="zh-CN" sz="2800" b="1" kern="100" dirty="0">
              <a:solidFill>
                <a:schemeClr val="bg1"/>
              </a:solidFill>
              <a:effectLst/>
              <a:latin typeface="等线" panose="02010600030101010101" pitchFamily="2" charset="-122"/>
              <a:ea typeface="等线" panose="02010600030101010101" pitchFamily="2" charset="-122"/>
              <a:cs typeface="Microsoft Himalaya" panose="01010100010101010101" pitchFamily="2" charset="0"/>
            </a:endParaRPr>
          </a:p>
          <a:p>
            <a:pPr algn="ctr"/>
            <a:r>
              <a:rPr lang="en-US" altLang="zh-CN" sz="2800" b="1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Microsoft Himalaya" panose="01010100010101010101" pitchFamily="2" charset="0"/>
              </a:rPr>
              <a:t>|F(f)| = |S(f)|</a:t>
            </a:r>
            <a:r>
              <a:rPr lang="zh-CN" altLang="zh-CN" sz="2800" b="1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Microsoft Himalaya" panose="01010100010101010101" pitchFamily="2" charset="0"/>
              </a:rPr>
              <a:t>·</a:t>
            </a:r>
            <a:r>
              <a:rPr lang="en-US" altLang="zh-CN" sz="2800" b="1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Microsoft Himalaya" panose="01010100010101010101" pitchFamily="2" charset="0"/>
              </a:rPr>
              <a:t>|T(f)|</a:t>
            </a:r>
            <a:endParaRPr lang="zh-CN" altLang="zh-CN" sz="2800" b="1" kern="100" dirty="0">
              <a:solidFill>
                <a:schemeClr val="bg1"/>
              </a:solidFill>
              <a:effectLst/>
              <a:latin typeface="等线" panose="02010600030101010101" pitchFamily="2" charset="-122"/>
              <a:ea typeface="等线" panose="02010600030101010101" pitchFamily="2" charset="-122"/>
              <a:cs typeface="Microsoft Himalaya" panose="01010100010101010101" pitchFamily="2" charset="0"/>
            </a:endParaRPr>
          </a:p>
          <a:p>
            <a:pPr marL="914400" lvl="1" indent="-457200" algn="just">
              <a:buFont typeface="Wingdings" panose="05000000000000000000" pitchFamily="2" charset="2"/>
              <a:buChar char="Ø"/>
            </a:pPr>
            <a:r>
              <a:rPr lang="zh-CN" altLang="zh-CN" sz="2800" b="1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Microsoft Himalaya" panose="01010100010101010101" pitchFamily="2" charset="0"/>
              </a:rPr>
              <a:t>取对数后有</a:t>
            </a:r>
            <a:endParaRPr lang="zh-CN" altLang="zh-CN" sz="2800" b="1" kern="100" dirty="0">
              <a:solidFill>
                <a:schemeClr val="bg1"/>
              </a:solidFill>
              <a:effectLst/>
              <a:latin typeface="等线" panose="02010600030101010101" pitchFamily="2" charset="-122"/>
              <a:ea typeface="等线" panose="02010600030101010101" pitchFamily="2" charset="-122"/>
              <a:cs typeface="Microsoft Himalaya" panose="01010100010101010101" pitchFamily="2" charset="0"/>
            </a:endParaRPr>
          </a:p>
          <a:p>
            <a:pPr algn="ctr"/>
            <a:r>
              <a:rPr lang="en-US" altLang="zh-CN" sz="2800" b="1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Microsoft Himalaya" panose="01010100010101010101" pitchFamily="2" charset="0"/>
              </a:rPr>
              <a:t>log|F</a:t>
            </a:r>
            <a:r>
              <a:rPr lang="en-US" altLang="zh-CN" sz="2800" b="1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Microsoft Himalaya" panose="01010100010101010101" pitchFamily="2" charset="0"/>
              </a:rPr>
              <a:t>(f)| = </a:t>
            </a:r>
            <a:r>
              <a:rPr lang="en-US" altLang="zh-CN" sz="2800" b="1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Microsoft Himalaya" panose="01010100010101010101" pitchFamily="2" charset="0"/>
              </a:rPr>
              <a:t>log|S</a:t>
            </a:r>
            <a:r>
              <a:rPr lang="en-US" altLang="zh-CN" sz="2800" b="1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Microsoft Himalaya" panose="01010100010101010101" pitchFamily="2" charset="0"/>
              </a:rPr>
              <a:t>(f)| + </a:t>
            </a:r>
            <a:r>
              <a:rPr lang="en-US" altLang="zh-CN" sz="2800" b="1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Microsoft Himalaya" panose="01010100010101010101" pitchFamily="2" charset="0"/>
              </a:rPr>
              <a:t>log|T</a:t>
            </a:r>
            <a:r>
              <a:rPr lang="en-US" altLang="zh-CN" sz="2800" b="1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Microsoft Himalaya" panose="01010100010101010101" pitchFamily="2" charset="0"/>
              </a:rPr>
              <a:t>(f)|</a:t>
            </a:r>
            <a:endParaRPr lang="zh-CN" altLang="zh-CN" sz="2800" b="1" kern="100" dirty="0">
              <a:solidFill>
                <a:schemeClr val="bg1"/>
              </a:solidFill>
              <a:effectLst/>
              <a:latin typeface="等线" panose="02010600030101010101" pitchFamily="2" charset="-122"/>
              <a:ea typeface="等线" panose="02010600030101010101" pitchFamily="2" charset="-122"/>
              <a:cs typeface="Microsoft Himalaya" panose="01010100010101010101" pitchFamily="2" charset="0"/>
            </a:endParaRPr>
          </a:p>
          <a:p>
            <a:pPr lvl="2" indent="-457200" algn="just">
              <a:buFont typeface="Wingdings" panose="05000000000000000000" pitchFamily="2" charset="2"/>
              <a:buChar char="Ø"/>
            </a:pPr>
            <a:r>
              <a:rPr lang="zh-CN" altLang="en-US" sz="2800" b="1" dirty="0">
                <a:solidFill>
                  <a:schemeClr val="bg1"/>
                </a:solidFill>
              </a:rPr>
              <a:t>倒谱是一种分离</a:t>
            </a:r>
            <a:r>
              <a:rPr lang="en-US" altLang="zh-CN" sz="2800" b="1" dirty="0">
                <a:solidFill>
                  <a:schemeClr val="bg1"/>
                </a:solidFill>
              </a:rPr>
              <a:t>S(f)</a:t>
            </a:r>
            <a:r>
              <a:rPr lang="zh-CN" altLang="en-US" sz="2800" b="1" dirty="0">
                <a:solidFill>
                  <a:schemeClr val="bg1"/>
                </a:solidFill>
              </a:rPr>
              <a:t>与</a:t>
            </a:r>
            <a:r>
              <a:rPr lang="en-US" altLang="zh-CN" sz="2800" b="1" dirty="0">
                <a:solidFill>
                  <a:schemeClr val="bg1"/>
                </a:solidFill>
              </a:rPr>
              <a:t>T(f)</a:t>
            </a:r>
            <a:r>
              <a:rPr lang="zh-CN" altLang="en-US" sz="2800" b="1" dirty="0">
                <a:solidFill>
                  <a:schemeClr val="bg1"/>
                </a:solidFill>
              </a:rPr>
              <a:t>的手段</a:t>
            </a:r>
            <a:endParaRPr lang="en-US" altLang="zh-CN" sz="2800" b="1" dirty="0">
              <a:solidFill>
                <a:schemeClr val="bg1"/>
              </a:solidFill>
            </a:endParaRPr>
          </a:p>
          <a:p>
            <a:pPr algn="just"/>
            <a:endParaRPr lang="en-US" altLang="zh-CN" sz="2800" b="1" kern="100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  <a:cs typeface="Microsoft Himalaya" panose="01010100010101010101" pitchFamily="2" charset="0"/>
            </a:endParaRPr>
          </a:p>
          <a:p>
            <a:pPr marL="457200" lvl="0" indent="-457200">
              <a:buFont typeface="Wingdings" panose="05000000000000000000" pitchFamily="2" charset="2"/>
              <a:buChar char="Ø"/>
            </a:pPr>
            <a:endParaRPr lang="en-US" altLang="zh-CN" sz="3200" b="1" dirty="0">
              <a:solidFill>
                <a:schemeClr val="bg1"/>
              </a:solidFill>
              <a:sym typeface="+mn-ea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n-US" altLang="zh-CN" sz="2800" b="1" dirty="0">
              <a:solidFill>
                <a:schemeClr val="bg1"/>
              </a:solidFill>
              <a:sym typeface="+mn-ea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n-US" altLang="zh-CN" sz="2800" b="1" dirty="0">
              <a:solidFill>
                <a:schemeClr val="bg1"/>
              </a:solidFill>
              <a:sym typeface="+mn-ea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n-US" altLang="zh-CN" sz="2800" b="1" dirty="0">
              <a:solidFill>
                <a:schemeClr val="bg1"/>
              </a:solidFill>
              <a:sym typeface="+mn-ea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n-US" altLang="zh-CN" sz="2800" b="1" dirty="0">
              <a:solidFill>
                <a:schemeClr val="bg1"/>
              </a:solidFill>
              <a:sym typeface="+mn-ea"/>
            </a:endParaRPr>
          </a:p>
          <a:p>
            <a:pPr marL="228600" indent="-457200">
              <a:buFont typeface="Wingdings" panose="05000000000000000000" pitchFamily="2" charset="2"/>
              <a:buChar char="Ø"/>
            </a:pPr>
            <a:endParaRPr lang="en-US" altLang="zh-CN" sz="3200" b="1" dirty="0">
              <a:solidFill>
                <a:schemeClr val="bg1"/>
              </a:solidFill>
            </a:endParaRPr>
          </a:p>
          <a:p>
            <a:pPr marL="228600" lvl="1"/>
            <a:endParaRPr lang="en-US" altLang="zh-CN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716831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540000" y="419735"/>
            <a:ext cx="504000" cy="504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360000" y="282575"/>
            <a:ext cx="504000" cy="504000"/>
          </a:xfrm>
          <a:prstGeom prst="rect">
            <a:avLst/>
          </a:prstGeom>
          <a:solidFill>
            <a:schemeClr val="bg1">
              <a:alpha val="0"/>
            </a:schemeClr>
          </a:solidFill>
          <a:ln w="12700" cmpd="sng">
            <a:solidFill>
              <a:schemeClr val="bg1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949325" y="2479675"/>
            <a:ext cx="2490903" cy="1898015"/>
            <a:chOff x="676275" y="1709058"/>
            <a:chExt cx="1589938" cy="1105719"/>
          </a:xfrm>
        </p:grpSpPr>
        <p:sp>
          <p:nvSpPr>
            <p:cNvPr id="3" name="对角圆角矩形 1"/>
            <p:cNvSpPr/>
            <p:nvPr/>
          </p:nvSpPr>
          <p:spPr>
            <a:xfrm>
              <a:off x="676275" y="1709058"/>
              <a:ext cx="1543050" cy="1105719"/>
            </a:xfrm>
            <a:prstGeom prst="round2DiagRect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sz="200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4" name="文本框 10"/>
            <p:cNvSpPr txBox="1"/>
            <p:nvPr/>
          </p:nvSpPr>
          <p:spPr>
            <a:xfrm>
              <a:off x="736706" y="2068059"/>
              <a:ext cx="1529507" cy="253916"/>
            </a:xfrm>
            <a:prstGeom prst="rect">
              <a:avLst/>
            </a:prstGeom>
            <a:noFill/>
          </p:spPr>
          <p:txBody>
            <a:bodyPr wrap="none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3600" b="1" dirty="0">
                  <a:solidFill>
                    <a:schemeClr val="bg1"/>
                  </a:solidFill>
                  <a:cs typeface="+mn-ea"/>
                  <a:sym typeface="+mn-lt"/>
                </a:rPr>
                <a:t>原理</a:t>
              </a:r>
              <a:endParaRPr lang="en-US" altLang="zh-CN" sz="36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5" name="矩形 4"/>
          <p:cNvSpPr/>
          <p:nvPr/>
        </p:nvSpPr>
        <p:spPr>
          <a:xfrm>
            <a:off x="3840299" y="57150"/>
            <a:ext cx="8351701" cy="6711043"/>
          </a:xfrm>
          <a:prstGeom prst="rect">
            <a:avLst/>
          </a:prstGeom>
          <a:solidFill>
            <a:schemeClr val="bg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28600" lvl="1" indent="0">
              <a:buNone/>
            </a:pPr>
            <a:endParaRPr lang="zh-CN" altLang="en-US"/>
          </a:p>
        </p:txBody>
      </p:sp>
      <p:sp>
        <p:nvSpPr>
          <p:cNvPr id="9" name="内容占位符 2"/>
          <p:cNvSpPr>
            <a:spLocks noGrp="1"/>
          </p:cNvSpPr>
          <p:nvPr/>
        </p:nvSpPr>
        <p:spPr>
          <a:xfrm>
            <a:off x="4375785" y="419735"/>
            <a:ext cx="7476490" cy="6075045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571500" indent="-5715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Ø"/>
              <a:defRPr sz="44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Ø"/>
              <a:defRPr sz="32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Ø"/>
              <a:defRPr sz="32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714500" indent="-3429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Ø"/>
              <a:defRPr sz="36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None/>
              <a:defRPr sz="36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Courier New" panose="02070309020205020404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Courier New" panose="02070309020205020404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9pPr>
          </a:lstStyle>
          <a:p>
            <a:pPr marL="0" indent="0">
              <a:buFont typeface="+mj-lt"/>
              <a:buNone/>
            </a:pP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910296" y="89807"/>
            <a:ext cx="8107533" cy="561702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457200" indent="-457200" algn="just">
              <a:buFont typeface="Wingdings" panose="05000000000000000000" pitchFamily="2" charset="2"/>
              <a:buChar char="Ø"/>
            </a:pPr>
            <a:r>
              <a:rPr lang="zh-CN" altLang="zh-CN" sz="3200" b="1" dirty="0">
                <a:solidFill>
                  <a:schemeClr val="bg1"/>
                </a:solidFill>
              </a:rPr>
              <a:t>倒谱</a:t>
            </a:r>
            <a:r>
              <a:rPr lang="en-US" altLang="zh-CN" sz="3200" b="1" dirty="0" err="1">
                <a:solidFill>
                  <a:schemeClr val="bg1"/>
                </a:solidFill>
              </a:rPr>
              <a:t>Cepstrum</a:t>
            </a:r>
            <a:endParaRPr lang="zh-CN" altLang="zh-CN" sz="3200" b="1" dirty="0">
              <a:solidFill>
                <a:schemeClr val="bg1"/>
              </a:solidFill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zh-CN" altLang="zh-CN" sz="2800" b="1" dirty="0">
                <a:solidFill>
                  <a:schemeClr val="bg1"/>
                </a:solidFill>
              </a:rPr>
              <a:t>实现：对</a:t>
            </a:r>
            <a:r>
              <a:rPr lang="en-US" altLang="zh-CN" sz="2800" b="1" dirty="0" err="1">
                <a:solidFill>
                  <a:schemeClr val="bg1"/>
                </a:solidFill>
              </a:rPr>
              <a:t>FFT</a:t>
            </a:r>
            <a:r>
              <a:rPr lang="zh-CN" altLang="zh-CN" sz="2800" b="1" dirty="0">
                <a:solidFill>
                  <a:schemeClr val="bg1"/>
                </a:solidFill>
              </a:rPr>
              <a:t>后的信号做傅里叶变换的逆变换（</a:t>
            </a:r>
            <a:r>
              <a:rPr lang="en-US" altLang="zh-CN" sz="2800" b="1" dirty="0" err="1">
                <a:solidFill>
                  <a:schemeClr val="bg1"/>
                </a:solidFill>
              </a:rPr>
              <a:t>IFFT</a:t>
            </a:r>
            <a:r>
              <a:rPr lang="zh-CN" altLang="zh-CN" sz="2800" b="1" dirty="0">
                <a:solidFill>
                  <a:schemeClr val="bg1"/>
                </a:solidFill>
              </a:rPr>
              <a:t>）可得到该语音片段的倒谱。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n-US" altLang="zh-CN" sz="2800" b="1" dirty="0">
              <a:solidFill>
                <a:schemeClr val="bg1"/>
              </a:solidFill>
              <a:sym typeface="+mn-ea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n-US" altLang="zh-CN" sz="2800" b="1" dirty="0">
              <a:solidFill>
                <a:schemeClr val="bg1"/>
              </a:solidFill>
              <a:sym typeface="+mn-ea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n-US" altLang="zh-CN" sz="2800" b="1" dirty="0">
              <a:solidFill>
                <a:schemeClr val="bg1"/>
              </a:solidFill>
              <a:sym typeface="+mn-ea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n-US" altLang="zh-CN" sz="2800" b="1" dirty="0">
              <a:solidFill>
                <a:schemeClr val="bg1"/>
              </a:solidFill>
              <a:sym typeface="+mn-ea"/>
            </a:endParaRPr>
          </a:p>
          <a:p>
            <a:pPr marL="228600" indent="-457200">
              <a:buFont typeface="Wingdings" panose="05000000000000000000" pitchFamily="2" charset="2"/>
              <a:buChar char="Ø"/>
            </a:pPr>
            <a:endParaRPr lang="en-US" altLang="zh-CN" sz="3200" b="1" dirty="0">
              <a:solidFill>
                <a:schemeClr val="bg1"/>
              </a:solidFill>
            </a:endParaRPr>
          </a:p>
          <a:p>
            <a:pPr marL="228600" lvl="1"/>
            <a:endParaRPr lang="en-US" altLang="zh-CN" sz="3200" b="1" dirty="0">
              <a:solidFill>
                <a:schemeClr val="bg1"/>
              </a:solidFill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33EDFF16-9D55-4123-A771-4760935E0D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4902" y="1667691"/>
            <a:ext cx="6093098" cy="4569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10826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540000" y="419735"/>
            <a:ext cx="504000" cy="504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360000" y="282575"/>
            <a:ext cx="504000" cy="504000"/>
          </a:xfrm>
          <a:prstGeom prst="rect">
            <a:avLst/>
          </a:prstGeom>
          <a:solidFill>
            <a:schemeClr val="bg1">
              <a:alpha val="0"/>
            </a:schemeClr>
          </a:solidFill>
          <a:ln w="12700" cmpd="sng">
            <a:solidFill>
              <a:schemeClr val="bg1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949325" y="2479675"/>
            <a:ext cx="2490903" cy="1898015"/>
            <a:chOff x="676275" y="1709058"/>
            <a:chExt cx="1589938" cy="1105719"/>
          </a:xfrm>
        </p:grpSpPr>
        <p:sp>
          <p:nvSpPr>
            <p:cNvPr id="3" name="对角圆角矩形 1"/>
            <p:cNvSpPr/>
            <p:nvPr/>
          </p:nvSpPr>
          <p:spPr>
            <a:xfrm>
              <a:off x="676275" y="1709058"/>
              <a:ext cx="1543050" cy="1105719"/>
            </a:xfrm>
            <a:prstGeom prst="round2DiagRect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sz="200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4" name="文本框 10"/>
            <p:cNvSpPr txBox="1"/>
            <p:nvPr/>
          </p:nvSpPr>
          <p:spPr>
            <a:xfrm>
              <a:off x="736706" y="2068059"/>
              <a:ext cx="1529507" cy="253916"/>
            </a:xfrm>
            <a:prstGeom prst="rect">
              <a:avLst/>
            </a:prstGeom>
            <a:noFill/>
          </p:spPr>
          <p:txBody>
            <a:bodyPr wrap="none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3600" b="1" dirty="0">
                  <a:solidFill>
                    <a:schemeClr val="bg1"/>
                  </a:solidFill>
                  <a:cs typeface="+mn-ea"/>
                  <a:sym typeface="+mn-lt"/>
                </a:rPr>
                <a:t>原理</a:t>
              </a:r>
              <a:endParaRPr lang="en-US" altLang="zh-CN" sz="36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5" name="矩形 4"/>
          <p:cNvSpPr/>
          <p:nvPr/>
        </p:nvSpPr>
        <p:spPr>
          <a:xfrm>
            <a:off x="3840299" y="57150"/>
            <a:ext cx="8351701" cy="6711043"/>
          </a:xfrm>
          <a:prstGeom prst="rect">
            <a:avLst/>
          </a:prstGeom>
          <a:solidFill>
            <a:schemeClr val="bg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28600" lvl="1" indent="0">
              <a:buNone/>
            </a:pPr>
            <a:endParaRPr lang="zh-CN" altLang="en-US"/>
          </a:p>
        </p:txBody>
      </p:sp>
      <p:sp>
        <p:nvSpPr>
          <p:cNvPr id="9" name="内容占位符 2"/>
          <p:cNvSpPr>
            <a:spLocks noGrp="1"/>
          </p:cNvSpPr>
          <p:nvPr/>
        </p:nvSpPr>
        <p:spPr>
          <a:xfrm>
            <a:off x="4375785" y="419735"/>
            <a:ext cx="7476490" cy="6075045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571500" indent="-5715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Ø"/>
              <a:defRPr sz="44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Ø"/>
              <a:defRPr sz="32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Ø"/>
              <a:defRPr sz="32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714500" indent="-3429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Ø"/>
              <a:defRPr sz="36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None/>
              <a:defRPr sz="36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Courier New" panose="02070309020205020404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Courier New" panose="02070309020205020404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9pPr>
          </a:lstStyle>
          <a:p>
            <a:pPr marL="0" indent="0">
              <a:buFont typeface="+mj-lt"/>
              <a:buNone/>
            </a:pP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910296" y="89807"/>
            <a:ext cx="8107533" cy="561702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457200" indent="-457200" algn="just">
              <a:buFont typeface="Wingdings" panose="05000000000000000000" pitchFamily="2" charset="2"/>
              <a:buChar char="Ø"/>
            </a:pPr>
            <a:r>
              <a:rPr lang="zh-CN" altLang="zh-CN" sz="3200" b="1" dirty="0">
                <a:solidFill>
                  <a:schemeClr val="bg1"/>
                </a:solidFill>
              </a:rPr>
              <a:t>倒谱</a:t>
            </a:r>
            <a:r>
              <a:rPr lang="en-US" altLang="zh-CN" sz="3200" b="1" dirty="0" err="1">
                <a:solidFill>
                  <a:schemeClr val="bg1"/>
                </a:solidFill>
              </a:rPr>
              <a:t>Cepstrum</a:t>
            </a:r>
            <a:endParaRPr lang="zh-CN" altLang="zh-CN" sz="3200" b="1" dirty="0">
              <a:solidFill>
                <a:schemeClr val="bg1"/>
              </a:solidFill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zh-CN" altLang="en-US" sz="2800" b="1" dirty="0">
                <a:solidFill>
                  <a:schemeClr val="bg1"/>
                </a:solidFill>
              </a:rPr>
              <a:t>将语音的二维频谱视为语音信号，再作一次类似傅里叶变换的变换。</a:t>
            </a:r>
            <a:endParaRPr lang="en-US" altLang="zh-CN" sz="2800" b="1" dirty="0">
              <a:solidFill>
                <a:schemeClr val="bg1"/>
              </a:solidFill>
              <a:sym typeface="+mn-ea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n-US" altLang="zh-CN" sz="2800" b="1" dirty="0">
              <a:solidFill>
                <a:schemeClr val="bg1"/>
              </a:solidFill>
              <a:sym typeface="+mn-ea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n-US" altLang="zh-CN" sz="2800" b="1" dirty="0">
              <a:solidFill>
                <a:schemeClr val="bg1"/>
              </a:solidFill>
              <a:sym typeface="+mn-ea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n-US" altLang="zh-CN" sz="2800" b="1" dirty="0">
              <a:solidFill>
                <a:schemeClr val="bg1"/>
              </a:solidFill>
              <a:sym typeface="+mn-ea"/>
            </a:endParaRPr>
          </a:p>
          <a:p>
            <a:pPr marL="228600" indent="-457200">
              <a:buFont typeface="Wingdings" panose="05000000000000000000" pitchFamily="2" charset="2"/>
              <a:buChar char="Ø"/>
            </a:pPr>
            <a:endParaRPr lang="en-US" altLang="zh-CN" sz="3200" b="1" dirty="0">
              <a:solidFill>
                <a:schemeClr val="bg1"/>
              </a:solidFill>
            </a:endParaRPr>
          </a:p>
          <a:p>
            <a:pPr marL="228600" lvl="1"/>
            <a:endParaRPr lang="en-US" altLang="zh-CN" sz="3200" b="1" dirty="0">
              <a:solidFill>
                <a:schemeClr val="bg1"/>
              </a:solidFill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0A69A94C-D891-4906-9F1E-4A9C21CE3C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1219" y="1795508"/>
            <a:ext cx="8009860" cy="430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59458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540000" y="419735"/>
            <a:ext cx="504000" cy="504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360000" y="282575"/>
            <a:ext cx="504000" cy="504000"/>
          </a:xfrm>
          <a:prstGeom prst="rect">
            <a:avLst/>
          </a:prstGeom>
          <a:solidFill>
            <a:schemeClr val="bg1">
              <a:alpha val="0"/>
            </a:schemeClr>
          </a:solidFill>
          <a:ln w="12700" cmpd="sng">
            <a:solidFill>
              <a:schemeClr val="bg1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949325" y="2479675"/>
            <a:ext cx="2490903" cy="1898015"/>
            <a:chOff x="676275" y="1709058"/>
            <a:chExt cx="1589938" cy="1105719"/>
          </a:xfrm>
        </p:grpSpPr>
        <p:sp>
          <p:nvSpPr>
            <p:cNvPr id="3" name="对角圆角矩形 1"/>
            <p:cNvSpPr/>
            <p:nvPr/>
          </p:nvSpPr>
          <p:spPr>
            <a:xfrm>
              <a:off x="676275" y="1709058"/>
              <a:ext cx="1543050" cy="1105719"/>
            </a:xfrm>
            <a:prstGeom prst="round2DiagRect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sz="200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4" name="文本框 10"/>
            <p:cNvSpPr txBox="1"/>
            <p:nvPr/>
          </p:nvSpPr>
          <p:spPr>
            <a:xfrm>
              <a:off x="736706" y="2068059"/>
              <a:ext cx="1529507" cy="253916"/>
            </a:xfrm>
            <a:prstGeom prst="rect">
              <a:avLst/>
            </a:prstGeom>
            <a:noFill/>
          </p:spPr>
          <p:txBody>
            <a:bodyPr wrap="none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3600" b="1" dirty="0">
                  <a:solidFill>
                    <a:schemeClr val="bg1"/>
                  </a:solidFill>
                  <a:cs typeface="+mn-ea"/>
                  <a:sym typeface="+mn-lt"/>
                </a:rPr>
                <a:t>作用</a:t>
              </a:r>
              <a:endParaRPr lang="en-US" altLang="zh-CN" sz="36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5" name="矩形 4"/>
          <p:cNvSpPr/>
          <p:nvPr/>
        </p:nvSpPr>
        <p:spPr>
          <a:xfrm>
            <a:off x="3840299" y="57150"/>
            <a:ext cx="8351701" cy="6711043"/>
          </a:xfrm>
          <a:prstGeom prst="rect">
            <a:avLst/>
          </a:prstGeom>
          <a:solidFill>
            <a:schemeClr val="bg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28600" lvl="1" indent="0">
              <a:buNone/>
            </a:pPr>
            <a:endParaRPr lang="zh-CN" altLang="en-US"/>
          </a:p>
        </p:txBody>
      </p:sp>
      <p:sp>
        <p:nvSpPr>
          <p:cNvPr id="9" name="内容占位符 2"/>
          <p:cNvSpPr>
            <a:spLocks noGrp="1"/>
          </p:cNvSpPr>
          <p:nvPr/>
        </p:nvSpPr>
        <p:spPr>
          <a:xfrm>
            <a:off x="4375785" y="419735"/>
            <a:ext cx="7476490" cy="6075045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571500" indent="-5715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Ø"/>
              <a:defRPr sz="44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Ø"/>
              <a:defRPr sz="32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Ø"/>
              <a:defRPr sz="32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714500" indent="-3429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Ø"/>
              <a:defRPr sz="36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None/>
              <a:defRPr sz="36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Courier New" panose="02070309020205020404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Courier New" panose="02070309020205020404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9pPr>
          </a:lstStyle>
          <a:p>
            <a:pPr marL="0" indent="0">
              <a:buFont typeface="+mj-lt"/>
              <a:buNone/>
            </a:pP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910296" y="89807"/>
            <a:ext cx="8107533" cy="561702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457200" indent="-457200" algn="just">
              <a:buFont typeface="Wingdings" panose="05000000000000000000" pitchFamily="2" charset="2"/>
              <a:buChar char="Ø"/>
            </a:pPr>
            <a:r>
              <a:rPr lang="zh-CN" altLang="zh-CN" sz="3200" b="1" dirty="0">
                <a:solidFill>
                  <a:schemeClr val="bg1"/>
                </a:solidFill>
              </a:rPr>
              <a:t>倒谱</a:t>
            </a:r>
            <a:r>
              <a:rPr lang="zh-CN" altLang="en-US" sz="3200" b="1" dirty="0">
                <a:solidFill>
                  <a:schemeClr val="bg1"/>
                </a:solidFill>
              </a:rPr>
              <a:t>的作用</a:t>
            </a:r>
            <a:endParaRPr lang="zh-CN" altLang="zh-CN" sz="3200" b="1" dirty="0">
              <a:solidFill>
                <a:schemeClr val="bg1"/>
              </a:solidFill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zh-CN" altLang="en-US" sz="2800" b="1" dirty="0">
                <a:solidFill>
                  <a:schemeClr val="bg1"/>
                </a:solidFill>
              </a:rPr>
              <a:t>倒谱的左端数据对应共鸣信息。</a:t>
            </a:r>
            <a:endParaRPr lang="en-US" altLang="zh-CN" sz="2800" b="1" dirty="0">
              <a:solidFill>
                <a:schemeClr val="bg1"/>
              </a:solidFill>
              <a:sym typeface="+mn-ea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n-US" altLang="zh-CN" sz="2800" b="1" dirty="0">
              <a:solidFill>
                <a:schemeClr val="bg1"/>
              </a:solidFill>
              <a:sym typeface="+mn-ea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n-US" altLang="zh-CN" sz="2800" b="1" dirty="0">
              <a:solidFill>
                <a:schemeClr val="bg1"/>
              </a:solidFill>
              <a:sym typeface="+mn-ea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n-US" altLang="zh-CN" sz="2800" b="1" dirty="0">
              <a:solidFill>
                <a:schemeClr val="bg1"/>
              </a:solidFill>
              <a:sym typeface="+mn-ea"/>
            </a:endParaRPr>
          </a:p>
          <a:p>
            <a:pPr marL="228600" indent="-457200">
              <a:buFont typeface="Wingdings" panose="05000000000000000000" pitchFamily="2" charset="2"/>
              <a:buChar char="Ø"/>
            </a:pPr>
            <a:endParaRPr lang="en-US" altLang="zh-CN" sz="3200" b="1" dirty="0">
              <a:solidFill>
                <a:schemeClr val="bg1"/>
              </a:solidFill>
            </a:endParaRPr>
          </a:p>
          <a:p>
            <a:pPr marL="228600" lvl="1"/>
            <a:endParaRPr lang="en-US" altLang="zh-CN" sz="3200" b="1" dirty="0">
              <a:solidFill>
                <a:schemeClr val="bg1"/>
              </a:solidFill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1B19D2F-01CF-4483-ABE6-987E905656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8889" y="1151164"/>
            <a:ext cx="6950281" cy="5212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4994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540000" y="419735"/>
            <a:ext cx="504000" cy="504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360000" y="282575"/>
            <a:ext cx="504000" cy="504000"/>
          </a:xfrm>
          <a:prstGeom prst="rect">
            <a:avLst/>
          </a:prstGeom>
          <a:solidFill>
            <a:schemeClr val="bg1">
              <a:alpha val="0"/>
            </a:schemeClr>
          </a:solidFill>
          <a:ln w="12700" cmpd="sng">
            <a:solidFill>
              <a:schemeClr val="bg1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949325" y="2479675"/>
            <a:ext cx="2490903" cy="1898015"/>
            <a:chOff x="676275" y="1709058"/>
            <a:chExt cx="1589938" cy="1105719"/>
          </a:xfrm>
        </p:grpSpPr>
        <p:sp>
          <p:nvSpPr>
            <p:cNvPr id="3" name="对角圆角矩形 1"/>
            <p:cNvSpPr/>
            <p:nvPr/>
          </p:nvSpPr>
          <p:spPr>
            <a:xfrm>
              <a:off x="676275" y="1709058"/>
              <a:ext cx="1543050" cy="1105719"/>
            </a:xfrm>
            <a:prstGeom prst="round2DiagRect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sz="200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4" name="文本框 10"/>
            <p:cNvSpPr txBox="1"/>
            <p:nvPr/>
          </p:nvSpPr>
          <p:spPr>
            <a:xfrm>
              <a:off x="736706" y="2068059"/>
              <a:ext cx="1529507" cy="253916"/>
            </a:xfrm>
            <a:prstGeom prst="rect">
              <a:avLst/>
            </a:prstGeom>
            <a:noFill/>
          </p:spPr>
          <p:txBody>
            <a:bodyPr wrap="none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3600" b="1" dirty="0">
                  <a:solidFill>
                    <a:schemeClr val="bg1"/>
                  </a:solidFill>
                  <a:cs typeface="+mn-ea"/>
                  <a:sym typeface="+mn-lt"/>
                </a:rPr>
                <a:t>作用</a:t>
              </a:r>
              <a:endParaRPr lang="en-US" altLang="zh-CN" sz="36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5" name="矩形 4"/>
          <p:cNvSpPr/>
          <p:nvPr/>
        </p:nvSpPr>
        <p:spPr>
          <a:xfrm>
            <a:off x="3840299" y="57150"/>
            <a:ext cx="8351701" cy="6711043"/>
          </a:xfrm>
          <a:prstGeom prst="rect">
            <a:avLst/>
          </a:prstGeom>
          <a:solidFill>
            <a:schemeClr val="bg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28600" lvl="1" indent="0">
              <a:buNone/>
            </a:pPr>
            <a:endParaRPr lang="zh-CN" altLang="en-US"/>
          </a:p>
        </p:txBody>
      </p:sp>
      <p:sp>
        <p:nvSpPr>
          <p:cNvPr id="9" name="内容占位符 2"/>
          <p:cNvSpPr>
            <a:spLocks noGrp="1"/>
          </p:cNvSpPr>
          <p:nvPr/>
        </p:nvSpPr>
        <p:spPr>
          <a:xfrm>
            <a:off x="4375785" y="419735"/>
            <a:ext cx="7476490" cy="6075045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571500" indent="-5715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Ø"/>
              <a:defRPr sz="44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Ø"/>
              <a:defRPr sz="32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Ø"/>
              <a:defRPr sz="32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714500" indent="-3429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Ø"/>
              <a:defRPr sz="36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None/>
              <a:defRPr sz="36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Courier New" panose="02070309020205020404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Courier New" panose="02070309020205020404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9pPr>
          </a:lstStyle>
          <a:p>
            <a:pPr marL="0" indent="0">
              <a:buFont typeface="+mj-lt"/>
              <a:buNone/>
            </a:pP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910296" y="89807"/>
            <a:ext cx="8107533" cy="561702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457200" indent="-457200" algn="just">
              <a:buFont typeface="Wingdings" panose="05000000000000000000" pitchFamily="2" charset="2"/>
              <a:buChar char="Ø"/>
            </a:pPr>
            <a:r>
              <a:rPr lang="zh-CN" altLang="zh-CN" sz="3200" b="1" dirty="0">
                <a:solidFill>
                  <a:schemeClr val="bg1"/>
                </a:solidFill>
              </a:rPr>
              <a:t>倒谱</a:t>
            </a:r>
            <a:r>
              <a:rPr lang="zh-CN" altLang="en-US" sz="3200" b="1" dirty="0">
                <a:solidFill>
                  <a:schemeClr val="bg1"/>
                </a:solidFill>
              </a:rPr>
              <a:t>的作用</a:t>
            </a:r>
            <a:endParaRPr lang="zh-CN" altLang="zh-CN" sz="3200" b="1" dirty="0">
              <a:solidFill>
                <a:schemeClr val="bg1"/>
              </a:solidFill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zh-CN" altLang="en-US" sz="2800" b="1" dirty="0">
                <a:solidFill>
                  <a:schemeClr val="bg1"/>
                </a:solidFill>
              </a:rPr>
              <a:t>倒谱的左端数据对应共鸣信息。</a:t>
            </a:r>
            <a:endParaRPr lang="en-US" altLang="zh-CN" sz="2800" b="1" dirty="0">
              <a:solidFill>
                <a:schemeClr val="bg1"/>
              </a:solidFill>
              <a:sym typeface="+mn-ea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zh-CN" altLang="en-US" sz="2800" b="1" dirty="0">
                <a:solidFill>
                  <a:schemeClr val="bg1"/>
                </a:solidFill>
              </a:rPr>
              <a:t>倒谱法计算共振峰示意图。</a:t>
            </a:r>
            <a:endParaRPr lang="en-US" altLang="zh-CN" sz="2800" b="1" dirty="0">
              <a:solidFill>
                <a:schemeClr val="bg1"/>
              </a:solidFill>
              <a:sym typeface="+mn-ea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n-US" altLang="zh-CN" sz="2800" b="1" dirty="0">
              <a:solidFill>
                <a:schemeClr val="bg1"/>
              </a:solidFill>
              <a:sym typeface="+mn-ea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n-US" altLang="zh-CN" sz="2800" b="1" dirty="0">
              <a:solidFill>
                <a:schemeClr val="bg1"/>
              </a:solidFill>
              <a:sym typeface="+mn-ea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n-US" altLang="zh-CN" sz="2800" b="1" dirty="0">
              <a:solidFill>
                <a:schemeClr val="bg1"/>
              </a:solidFill>
              <a:sym typeface="+mn-ea"/>
            </a:endParaRPr>
          </a:p>
          <a:p>
            <a:pPr marL="228600" indent="-457200">
              <a:buFont typeface="Wingdings" panose="05000000000000000000" pitchFamily="2" charset="2"/>
              <a:buChar char="Ø"/>
            </a:pPr>
            <a:endParaRPr lang="en-US" altLang="zh-CN" sz="3200" b="1" dirty="0">
              <a:solidFill>
                <a:schemeClr val="bg1"/>
              </a:solidFill>
            </a:endParaRPr>
          </a:p>
          <a:p>
            <a:pPr marL="228600" lvl="1"/>
            <a:endParaRPr lang="en-US" altLang="zh-CN" sz="3200" b="1" dirty="0">
              <a:solidFill>
                <a:schemeClr val="bg1"/>
              </a:solidFill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5E4BDF00-3473-49D9-9033-5A0FDA30791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5263" y="1858554"/>
            <a:ext cx="7892566" cy="4242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00035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540000" y="419735"/>
            <a:ext cx="504000" cy="504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360000" y="282575"/>
            <a:ext cx="504000" cy="504000"/>
          </a:xfrm>
          <a:prstGeom prst="rect">
            <a:avLst/>
          </a:prstGeom>
          <a:solidFill>
            <a:schemeClr val="bg1">
              <a:alpha val="0"/>
            </a:schemeClr>
          </a:solidFill>
          <a:ln w="12700" cmpd="sng">
            <a:solidFill>
              <a:schemeClr val="bg1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949325" y="2479675"/>
            <a:ext cx="2490903" cy="1898015"/>
            <a:chOff x="676275" y="1709058"/>
            <a:chExt cx="1589938" cy="1105719"/>
          </a:xfrm>
        </p:grpSpPr>
        <p:sp>
          <p:nvSpPr>
            <p:cNvPr id="3" name="对角圆角矩形 1"/>
            <p:cNvSpPr/>
            <p:nvPr/>
          </p:nvSpPr>
          <p:spPr>
            <a:xfrm>
              <a:off x="676275" y="1709058"/>
              <a:ext cx="1543050" cy="1105719"/>
            </a:xfrm>
            <a:prstGeom prst="round2DiagRect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sz="200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4" name="文本框 10"/>
            <p:cNvSpPr txBox="1"/>
            <p:nvPr/>
          </p:nvSpPr>
          <p:spPr>
            <a:xfrm>
              <a:off x="736706" y="2068059"/>
              <a:ext cx="1529507" cy="253916"/>
            </a:xfrm>
            <a:prstGeom prst="rect">
              <a:avLst/>
            </a:prstGeom>
            <a:noFill/>
          </p:spPr>
          <p:txBody>
            <a:bodyPr wrap="none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3600" b="1" dirty="0">
                  <a:solidFill>
                    <a:schemeClr val="bg1"/>
                  </a:solidFill>
                  <a:cs typeface="+mn-ea"/>
                  <a:sym typeface="+mn-lt"/>
                </a:rPr>
                <a:t>作用</a:t>
              </a:r>
              <a:endParaRPr lang="en-US" altLang="zh-CN" sz="36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5" name="矩形 4"/>
          <p:cNvSpPr/>
          <p:nvPr/>
        </p:nvSpPr>
        <p:spPr>
          <a:xfrm>
            <a:off x="3840299" y="57150"/>
            <a:ext cx="8351701" cy="6711043"/>
          </a:xfrm>
          <a:prstGeom prst="rect">
            <a:avLst/>
          </a:prstGeom>
          <a:solidFill>
            <a:schemeClr val="bg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28600" lvl="1" indent="0">
              <a:buNone/>
            </a:pPr>
            <a:endParaRPr lang="zh-CN" altLang="en-US"/>
          </a:p>
        </p:txBody>
      </p:sp>
      <p:sp>
        <p:nvSpPr>
          <p:cNvPr id="9" name="内容占位符 2"/>
          <p:cNvSpPr>
            <a:spLocks noGrp="1"/>
          </p:cNvSpPr>
          <p:nvPr/>
        </p:nvSpPr>
        <p:spPr>
          <a:xfrm>
            <a:off x="4375785" y="419735"/>
            <a:ext cx="7476490" cy="6075045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571500" indent="-5715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Ø"/>
              <a:defRPr sz="44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Ø"/>
              <a:defRPr sz="32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Ø"/>
              <a:defRPr sz="32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714500" indent="-3429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Ø"/>
              <a:defRPr sz="36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None/>
              <a:defRPr sz="36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Courier New" panose="02070309020205020404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Courier New" panose="02070309020205020404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9pPr>
          </a:lstStyle>
          <a:p>
            <a:pPr marL="0" indent="0">
              <a:buFont typeface="+mj-lt"/>
              <a:buNone/>
            </a:pP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910296" y="89807"/>
            <a:ext cx="8107533" cy="561702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457200" indent="-457200" algn="just">
              <a:buFont typeface="Wingdings" panose="05000000000000000000" pitchFamily="2" charset="2"/>
              <a:buChar char="Ø"/>
            </a:pPr>
            <a:r>
              <a:rPr lang="zh-CN" altLang="zh-CN" sz="3200" b="1" dirty="0">
                <a:solidFill>
                  <a:schemeClr val="bg1"/>
                </a:solidFill>
              </a:rPr>
              <a:t>倒谱</a:t>
            </a:r>
            <a:r>
              <a:rPr lang="zh-CN" altLang="en-US" sz="3200" b="1" dirty="0">
                <a:solidFill>
                  <a:schemeClr val="bg1"/>
                </a:solidFill>
              </a:rPr>
              <a:t>的作用</a:t>
            </a:r>
            <a:endParaRPr lang="zh-CN" altLang="zh-CN" sz="3200" b="1" dirty="0">
              <a:solidFill>
                <a:schemeClr val="bg1"/>
              </a:solidFill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zh-CN" altLang="en-US" sz="2800" b="1" dirty="0">
                <a:solidFill>
                  <a:schemeClr val="bg1"/>
                </a:solidFill>
              </a:rPr>
              <a:t>倒谱的右端数据对应声源信息。</a:t>
            </a:r>
            <a:endParaRPr lang="en-US" altLang="zh-CN" sz="2800" b="1" dirty="0">
              <a:solidFill>
                <a:schemeClr val="bg1"/>
              </a:solidFill>
              <a:sym typeface="+mn-ea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n-US" altLang="zh-CN" sz="2800" b="1" dirty="0">
              <a:solidFill>
                <a:schemeClr val="bg1"/>
              </a:solidFill>
              <a:sym typeface="+mn-ea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n-US" altLang="zh-CN" sz="2800" b="1" dirty="0">
              <a:solidFill>
                <a:schemeClr val="bg1"/>
              </a:solidFill>
              <a:sym typeface="+mn-ea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n-US" altLang="zh-CN" sz="2800" b="1" dirty="0">
              <a:solidFill>
                <a:schemeClr val="bg1"/>
              </a:solidFill>
              <a:sym typeface="+mn-ea"/>
            </a:endParaRPr>
          </a:p>
          <a:p>
            <a:pPr marL="228600" indent="-457200">
              <a:buFont typeface="Wingdings" panose="05000000000000000000" pitchFamily="2" charset="2"/>
              <a:buChar char="Ø"/>
            </a:pPr>
            <a:endParaRPr lang="en-US" altLang="zh-CN" sz="3200" b="1" dirty="0">
              <a:solidFill>
                <a:schemeClr val="bg1"/>
              </a:solidFill>
            </a:endParaRPr>
          </a:p>
          <a:p>
            <a:pPr marL="228600" lvl="1"/>
            <a:endParaRPr lang="en-US" altLang="zh-CN" sz="3200" b="1" dirty="0">
              <a:solidFill>
                <a:schemeClr val="bg1"/>
              </a:solidFill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007D188D-5CA0-4A1A-BB85-1DB1C39409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8269" y="1292961"/>
            <a:ext cx="6935759" cy="5201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03431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540000" y="419735"/>
            <a:ext cx="504000" cy="504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360000" y="282575"/>
            <a:ext cx="504000" cy="504000"/>
          </a:xfrm>
          <a:prstGeom prst="rect">
            <a:avLst/>
          </a:prstGeom>
          <a:solidFill>
            <a:schemeClr val="bg1">
              <a:alpha val="0"/>
            </a:schemeClr>
          </a:solidFill>
          <a:ln w="12700" cmpd="sng">
            <a:solidFill>
              <a:schemeClr val="bg1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949325" y="2479675"/>
            <a:ext cx="2490903" cy="1898015"/>
            <a:chOff x="676275" y="1709058"/>
            <a:chExt cx="1589938" cy="1105719"/>
          </a:xfrm>
        </p:grpSpPr>
        <p:sp>
          <p:nvSpPr>
            <p:cNvPr id="3" name="对角圆角矩形 1"/>
            <p:cNvSpPr/>
            <p:nvPr/>
          </p:nvSpPr>
          <p:spPr>
            <a:xfrm>
              <a:off x="676275" y="1709058"/>
              <a:ext cx="1543050" cy="1105719"/>
            </a:xfrm>
            <a:prstGeom prst="round2DiagRect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sz="200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4" name="文本框 10"/>
            <p:cNvSpPr txBox="1"/>
            <p:nvPr/>
          </p:nvSpPr>
          <p:spPr>
            <a:xfrm>
              <a:off x="736706" y="2068059"/>
              <a:ext cx="1529507" cy="253916"/>
            </a:xfrm>
            <a:prstGeom prst="rect">
              <a:avLst/>
            </a:prstGeom>
            <a:noFill/>
          </p:spPr>
          <p:txBody>
            <a:bodyPr wrap="none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3600" b="1" dirty="0">
                  <a:solidFill>
                    <a:schemeClr val="bg1"/>
                  </a:solidFill>
                  <a:cs typeface="+mn-ea"/>
                  <a:sym typeface="+mn-lt"/>
                </a:rPr>
                <a:t>作用</a:t>
              </a:r>
              <a:endParaRPr lang="en-US" altLang="zh-CN" sz="36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5" name="矩形 4"/>
          <p:cNvSpPr/>
          <p:nvPr/>
        </p:nvSpPr>
        <p:spPr>
          <a:xfrm>
            <a:off x="3840299" y="57150"/>
            <a:ext cx="8351701" cy="6711043"/>
          </a:xfrm>
          <a:prstGeom prst="rect">
            <a:avLst/>
          </a:prstGeom>
          <a:solidFill>
            <a:schemeClr val="bg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28600" lvl="1" indent="0">
              <a:buNone/>
            </a:pPr>
            <a:endParaRPr lang="zh-CN" altLang="en-US"/>
          </a:p>
        </p:txBody>
      </p:sp>
      <p:sp>
        <p:nvSpPr>
          <p:cNvPr id="9" name="内容占位符 2"/>
          <p:cNvSpPr>
            <a:spLocks noGrp="1"/>
          </p:cNvSpPr>
          <p:nvPr/>
        </p:nvSpPr>
        <p:spPr>
          <a:xfrm>
            <a:off x="4375785" y="419735"/>
            <a:ext cx="7476490" cy="6075045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571500" indent="-5715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Ø"/>
              <a:defRPr sz="44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Ø"/>
              <a:defRPr sz="32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Ø"/>
              <a:defRPr sz="32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714500" indent="-3429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Ø"/>
              <a:defRPr sz="36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None/>
              <a:defRPr sz="36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Courier New" panose="02070309020205020404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Courier New" panose="02070309020205020404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9pPr>
          </a:lstStyle>
          <a:p>
            <a:pPr marL="0" indent="0">
              <a:buFont typeface="+mj-lt"/>
              <a:buNone/>
            </a:pP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910296" y="89807"/>
            <a:ext cx="8107533" cy="561702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457200" indent="-457200" algn="just">
              <a:buFont typeface="Wingdings" panose="05000000000000000000" pitchFamily="2" charset="2"/>
              <a:buChar char="Ø"/>
            </a:pPr>
            <a:r>
              <a:rPr lang="zh-CN" altLang="zh-CN" sz="3200" b="1" dirty="0">
                <a:solidFill>
                  <a:schemeClr val="bg1"/>
                </a:solidFill>
              </a:rPr>
              <a:t>倒谱</a:t>
            </a:r>
            <a:r>
              <a:rPr lang="zh-CN" altLang="en-US" sz="3200" b="1" dirty="0">
                <a:solidFill>
                  <a:schemeClr val="bg1"/>
                </a:solidFill>
              </a:rPr>
              <a:t>的作用</a:t>
            </a:r>
            <a:endParaRPr lang="zh-CN" altLang="zh-CN" sz="3200" b="1" dirty="0">
              <a:solidFill>
                <a:schemeClr val="bg1"/>
              </a:solidFill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zh-CN" altLang="en-US" sz="2800" b="1" dirty="0">
                <a:solidFill>
                  <a:schemeClr val="bg1"/>
                </a:solidFill>
              </a:rPr>
              <a:t>倒谱的右端数据对应声源信息。</a:t>
            </a:r>
            <a:endParaRPr lang="en-US" altLang="zh-CN" sz="2800" b="1" dirty="0">
              <a:solidFill>
                <a:schemeClr val="bg1"/>
              </a:solidFill>
              <a:sym typeface="+mn-ea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zh-CN" altLang="en-US" sz="2800" b="1" dirty="0">
                <a:solidFill>
                  <a:schemeClr val="bg1"/>
                </a:solidFill>
              </a:rPr>
              <a:t>倒谱法计算基频示意图。</a:t>
            </a:r>
            <a:endParaRPr lang="en-US" altLang="zh-CN" sz="2800" b="1" dirty="0">
              <a:solidFill>
                <a:schemeClr val="bg1"/>
              </a:solidFill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n-US" altLang="zh-CN" sz="2800" b="1" dirty="0">
              <a:solidFill>
                <a:schemeClr val="bg1"/>
              </a:solidFill>
              <a:sym typeface="+mn-ea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n-US" altLang="zh-CN" sz="2800" b="1" dirty="0">
              <a:solidFill>
                <a:schemeClr val="bg1"/>
              </a:solidFill>
              <a:sym typeface="+mn-ea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n-US" altLang="zh-CN" sz="2800" b="1" dirty="0">
              <a:solidFill>
                <a:schemeClr val="bg1"/>
              </a:solidFill>
              <a:sym typeface="+mn-ea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n-US" altLang="zh-CN" sz="2800" b="1" dirty="0">
              <a:solidFill>
                <a:schemeClr val="bg1"/>
              </a:solidFill>
              <a:sym typeface="+mn-ea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n-US" altLang="zh-CN" sz="2800" b="1" dirty="0">
              <a:solidFill>
                <a:schemeClr val="bg1"/>
              </a:solidFill>
              <a:sym typeface="+mn-ea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n-US" altLang="zh-CN" sz="2800" b="1" dirty="0">
              <a:solidFill>
                <a:schemeClr val="bg1"/>
              </a:solidFill>
              <a:sym typeface="+mn-ea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n-US" altLang="zh-CN" sz="2800" b="1" dirty="0">
              <a:solidFill>
                <a:schemeClr val="bg1"/>
              </a:solidFill>
              <a:sym typeface="+mn-ea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n-US" altLang="zh-CN" sz="2800" b="1" dirty="0">
              <a:solidFill>
                <a:schemeClr val="bg1"/>
              </a:solidFill>
              <a:sym typeface="+mn-ea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n-US" altLang="zh-CN" sz="2800" b="1" dirty="0">
              <a:solidFill>
                <a:schemeClr val="bg1"/>
              </a:solidFill>
              <a:sym typeface="+mn-ea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n-US" altLang="zh-CN" sz="2800" b="1" dirty="0">
              <a:solidFill>
                <a:schemeClr val="bg1"/>
              </a:solidFill>
              <a:sym typeface="+mn-ea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zh-CN" altLang="en-US" sz="2800" b="1" dirty="0">
                <a:solidFill>
                  <a:schemeClr val="bg1"/>
                </a:solidFill>
                <a:sym typeface="+mn-ea"/>
              </a:rPr>
              <a:t>与</a:t>
            </a:r>
            <a:r>
              <a:rPr lang="en-US" altLang="zh-CN" sz="2800" b="1" dirty="0" err="1">
                <a:solidFill>
                  <a:schemeClr val="bg1"/>
                </a:solidFill>
                <a:sym typeface="+mn-ea"/>
              </a:rPr>
              <a:t>LPC</a:t>
            </a:r>
            <a:r>
              <a:rPr lang="zh-CN" altLang="en-US" sz="2800" b="1" dirty="0">
                <a:solidFill>
                  <a:schemeClr val="bg1"/>
                </a:solidFill>
                <a:sym typeface="+mn-ea"/>
              </a:rPr>
              <a:t>系数相同，倒谱左端数据可以作为信号表征（特性），用于语音识别。</a:t>
            </a:r>
            <a:endParaRPr lang="en-US" altLang="zh-CN" sz="2800" b="1" dirty="0">
              <a:solidFill>
                <a:schemeClr val="bg1"/>
              </a:solidFill>
              <a:sym typeface="+mn-ea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n-US" altLang="zh-CN" sz="2800" b="1" dirty="0">
              <a:solidFill>
                <a:schemeClr val="bg1"/>
              </a:solidFill>
              <a:sym typeface="+mn-ea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n-US" altLang="zh-CN" sz="2800" b="1" dirty="0">
              <a:solidFill>
                <a:schemeClr val="bg1"/>
              </a:solidFill>
              <a:sym typeface="+mn-ea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n-US" altLang="zh-CN" sz="2800" b="1" dirty="0">
              <a:solidFill>
                <a:schemeClr val="bg1"/>
              </a:solidFill>
              <a:sym typeface="+mn-ea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n-US" altLang="zh-CN" sz="2800" b="1" dirty="0">
              <a:solidFill>
                <a:schemeClr val="bg1"/>
              </a:solidFill>
              <a:sym typeface="+mn-ea"/>
            </a:endParaRPr>
          </a:p>
          <a:p>
            <a:pPr marL="228600" indent="-457200">
              <a:buFont typeface="Wingdings" panose="05000000000000000000" pitchFamily="2" charset="2"/>
              <a:buChar char="Ø"/>
            </a:pPr>
            <a:endParaRPr lang="en-US" altLang="zh-CN" sz="3200" b="1" dirty="0">
              <a:solidFill>
                <a:schemeClr val="bg1"/>
              </a:solidFill>
            </a:endParaRPr>
          </a:p>
          <a:p>
            <a:pPr marL="228600" lvl="1"/>
            <a:endParaRPr lang="en-US" altLang="zh-CN" sz="3200" b="1" dirty="0">
              <a:solidFill>
                <a:schemeClr val="bg1"/>
              </a:solidFill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2C9B15EF-80CB-4FB7-A4F7-5097F07CE97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5785" y="1592149"/>
            <a:ext cx="7217207" cy="3879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64655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8"/>
          <p:cNvGrpSpPr/>
          <p:nvPr/>
        </p:nvGrpSpPr>
        <p:grpSpPr>
          <a:xfrm>
            <a:off x="1145652" y="1051590"/>
            <a:ext cx="2807020" cy="3129857"/>
            <a:chOff x="4693878" y="-802178"/>
            <a:chExt cx="2807022" cy="3129860"/>
          </a:xfrm>
        </p:grpSpPr>
        <p:sp>
          <p:nvSpPr>
            <p:cNvPr id="3" name="Freeform: Shape 25"/>
            <p:cNvSpPr/>
            <p:nvPr/>
          </p:nvSpPr>
          <p:spPr>
            <a:xfrm>
              <a:off x="4693878" y="-802178"/>
              <a:ext cx="2807022" cy="3129860"/>
            </a:xfrm>
            <a:custGeom>
              <a:avLst/>
              <a:gdLst>
                <a:gd name="connsiteX0" fmla="*/ 1124365 w 2248729"/>
                <a:gd name="connsiteY0" fmla="*/ 0 h 2507353"/>
                <a:gd name="connsiteX1" fmla="*/ 1257442 w 2248729"/>
                <a:gd name="connsiteY1" fmla="*/ 31576 h 2507353"/>
                <a:gd name="connsiteX2" fmla="*/ 2115652 w 2248729"/>
                <a:gd name="connsiteY2" fmla="*/ 527274 h 2507353"/>
                <a:gd name="connsiteX3" fmla="*/ 2248729 w 2248729"/>
                <a:gd name="connsiteY3" fmla="*/ 758148 h 2507353"/>
                <a:gd name="connsiteX4" fmla="*/ 2248729 w 2248729"/>
                <a:gd name="connsiteY4" fmla="*/ 1749546 h 2507353"/>
                <a:gd name="connsiteX5" fmla="*/ 2115652 w 2248729"/>
                <a:gd name="connsiteY5" fmla="*/ 1980419 h 2507353"/>
                <a:gd name="connsiteX6" fmla="*/ 1257442 w 2248729"/>
                <a:gd name="connsiteY6" fmla="*/ 2474760 h 2507353"/>
                <a:gd name="connsiteX7" fmla="*/ 991288 w 2248729"/>
                <a:gd name="connsiteY7" fmla="*/ 2474760 h 2507353"/>
                <a:gd name="connsiteX8" fmla="*/ 133077 w 2248729"/>
                <a:gd name="connsiteY8" fmla="*/ 1980419 h 2507353"/>
                <a:gd name="connsiteX9" fmla="*/ 0 w 2248729"/>
                <a:gd name="connsiteY9" fmla="*/ 1749546 h 2507353"/>
                <a:gd name="connsiteX10" fmla="*/ 0 w 2248729"/>
                <a:gd name="connsiteY10" fmla="*/ 758148 h 2507353"/>
                <a:gd name="connsiteX11" fmla="*/ 133077 w 2248729"/>
                <a:gd name="connsiteY11" fmla="*/ 527274 h 2507353"/>
                <a:gd name="connsiteX12" fmla="*/ 991288 w 2248729"/>
                <a:gd name="connsiteY12" fmla="*/ 31576 h 2507353"/>
                <a:gd name="connsiteX13" fmla="*/ 1124365 w 2248729"/>
                <a:gd name="connsiteY13" fmla="*/ 0 h 2507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48729" h="2507353">
                  <a:moveTo>
                    <a:pt x="1124365" y="0"/>
                  </a:moveTo>
                  <a:cubicBezTo>
                    <a:pt x="1172571" y="0"/>
                    <a:pt x="1220778" y="10526"/>
                    <a:pt x="1257442" y="31576"/>
                  </a:cubicBezTo>
                  <a:cubicBezTo>
                    <a:pt x="2115652" y="527274"/>
                    <a:pt x="2115652" y="527274"/>
                    <a:pt x="2115652" y="527274"/>
                  </a:cubicBezTo>
                  <a:cubicBezTo>
                    <a:pt x="2188980" y="569375"/>
                    <a:pt x="2248729" y="672589"/>
                    <a:pt x="2248729" y="758148"/>
                  </a:cubicBezTo>
                  <a:cubicBezTo>
                    <a:pt x="2248729" y="1749546"/>
                    <a:pt x="2248729" y="1749546"/>
                    <a:pt x="2248729" y="1749546"/>
                  </a:cubicBezTo>
                  <a:cubicBezTo>
                    <a:pt x="2248729" y="1833746"/>
                    <a:pt x="2188980" y="1936960"/>
                    <a:pt x="2115652" y="1980419"/>
                  </a:cubicBezTo>
                  <a:cubicBezTo>
                    <a:pt x="1257442" y="2474760"/>
                    <a:pt x="1257442" y="2474760"/>
                    <a:pt x="1257442" y="2474760"/>
                  </a:cubicBezTo>
                  <a:cubicBezTo>
                    <a:pt x="1184114" y="2518218"/>
                    <a:pt x="1064616" y="2518218"/>
                    <a:pt x="991288" y="2474760"/>
                  </a:cubicBezTo>
                  <a:cubicBezTo>
                    <a:pt x="133077" y="1980419"/>
                    <a:pt x="133077" y="1980419"/>
                    <a:pt x="133077" y="1980419"/>
                  </a:cubicBezTo>
                  <a:cubicBezTo>
                    <a:pt x="59749" y="1936960"/>
                    <a:pt x="0" y="1833746"/>
                    <a:pt x="0" y="1749546"/>
                  </a:cubicBezTo>
                  <a:lnTo>
                    <a:pt x="0" y="758148"/>
                  </a:lnTo>
                  <a:cubicBezTo>
                    <a:pt x="0" y="672589"/>
                    <a:pt x="59749" y="569375"/>
                    <a:pt x="133077" y="527274"/>
                  </a:cubicBezTo>
                  <a:cubicBezTo>
                    <a:pt x="991288" y="31576"/>
                    <a:pt x="991288" y="31576"/>
                    <a:pt x="991288" y="31576"/>
                  </a:cubicBezTo>
                  <a:cubicBezTo>
                    <a:pt x="1027952" y="10526"/>
                    <a:pt x="1076158" y="0"/>
                    <a:pt x="1124365" y="0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2222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1219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3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" name="Freeform: Shape 24"/>
            <p:cNvSpPr/>
            <p:nvPr/>
          </p:nvSpPr>
          <p:spPr>
            <a:xfrm>
              <a:off x="5081623" y="-368288"/>
              <a:ext cx="2028752" cy="2262080"/>
            </a:xfrm>
            <a:custGeom>
              <a:avLst/>
              <a:gdLst>
                <a:gd name="connsiteX0" fmla="*/ 1124365 w 2248729"/>
                <a:gd name="connsiteY0" fmla="*/ 0 h 2507353"/>
                <a:gd name="connsiteX1" fmla="*/ 1257442 w 2248729"/>
                <a:gd name="connsiteY1" fmla="*/ 31576 h 2507353"/>
                <a:gd name="connsiteX2" fmla="*/ 2115652 w 2248729"/>
                <a:gd name="connsiteY2" fmla="*/ 527274 h 2507353"/>
                <a:gd name="connsiteX3" fmla="*/ 2248729 w 2248729"/>
                <a:gd name="connsiteY3" fmla="*/ 758148 h 2507353"/>
                <a:gd name="connsiteX4" fmla="*/ 2248729 w 2248729"/>
                <a:gd name="connsiteY4" fmla="*/ 1749546 h 2507353"/>
                <a:gd name="connsiteX5" fmla="*/ 2115652 w 2248729"/>
                <a:gd name="connsiteY5" fmla="*/ 1980419 h 2507353"/>
                <a:gd name="connsiteX6" fmla="*/ 1257442 w 2248729"/>
                <a:gd name="connsiteY6" fmla="*/ 2474760 h 2507353"/>
                <a:gd name="connsiteX7" fmla="*/ 991288 w 2248729"/>
                <a:gd name="connsiteY7" fmla="*/ 2474760 h 2507353"/>
                <a:gd name="connsiteX8" fmla="*/ 133077 w 2248729"/>
                <a:gd name="connsiteY8" fmla="*/ 1980419 h 2507353"/>
                <a:gd name="connsiteX9" fmla="*/ 0 w 2248729"/>
                <a:gd name="connsiteY9" fmla="*/ 1749546 h 2507353"/>
                <a:gd name="connsiteX10" fmla="*/ 0 w 2248729"/>
                <a:gd name="connsiteY10" fmla="*/ 758148 h 2507353"/>
                <a:gd name="connsiteX11" fmla="*/ 133077 w 2248729"/>
                <a:gd name="connsiteY11" fmla="*/ 527274 h 2507353"/>
                <a:gd name="connsiteX12" fmla="*/ 991288 w 2248729"/>
                <a:gd name="connsiteY12" fmla="*/ 31576 h 2507353"/>
                <a:gd name="connsiteX13" fmla="*/ 1124365 w 2248729"/>
                <a:gd name="connsiteY13" fmla="*/ 0 h 2507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48729" h="2507353">
                  <a:moveTo>
                    <a:pt x="1124365" y="0"/>
                  </a:moveTo>
                  <a:cubicBezTo>
                    <a:pt x="1172571" y="0"/>
                    <a:pt x="1220778" y="10526"/>
                    <a:pt x="1257442" y="31576"/>
                  </a:cubicBezTo>
                  <a:cubicBezTo>
                    <a:pt x="2115652" y="527274"/>
                    <a:pt x="2115652" y="527274"/>
                    <a:pt x="2115652" y="527274"/>
                  </a:cubicBezTo>
                  <a:cubicBezTo>
                    <a:pt x="2188980" y="569375"/>
                    <a:pt x="2248729" y="672589"/>
                    <a:pt x="2248729" y="758148"/>
                  </a:cubicBezTo>
                  <a:cubicBezTo>
                    <a:pt x="2248729" y="1749546"/>
                    <a:pt x="2248729" y="1749546"/>
                    <a:pt x="2248729" y="1749546"/>
                  </a:cubicBezTo>
                  <a:cubicBezTo>
                    <a:pt x="2248729" y="1833746"/>
                    <a:pt x="2188980" y="1936960"/>
                    <a:pt x="2115652" y="1980419"/>
                  </a:cubicBezTo>
                  <a:cubicBezTo>
                    <a:pt x="1257442" y="2474760"/>
                    <a:pt x="1257442" y="2474760"/>
                    <a:pt x="1257442" y="2474760"/>
                  </a:cubicBezTo>
                  <a:cubicBezTo>
                    <a:pt x="1184114" y="2518218"/>
                    <a:pt x="1064616" y="2518218"/>
                    <a:pt x="991288" y="2474760"/>
                  </a:cubicBezTo>
                  <a:cubicBezTo>
                    <a:pt x="133077" y="1980419"/>
                    <a:pt x="133077" y="1980419"/>
                    <a:pt x="133077" y="1980419"/>
                  </a:cubicBezTo>
                  <a:cubicBezTo>
                    <a:pt x="59749" y="1936960"/>
                    <a:pt x="0" y="1833746"/>
                    <a:pt x="0" y="1749546"/>
                  </a:cubicBezTo>
                  <a:lnTo>
                    <a:pt x="0" y="758148"/>
                  </a:lnTo>
                  <a:cubicBezTo>
                    <a:pt x="0" y="672589"/>
                    <a:pt x="59749" y="569375"/>
                    <a:pt x="133077" y="527274"/>
                  </a:cubicBezTo>
                  <a:cubicBezTo>
                    <a:pt x="991288" y="31576"/>
                    <a:pt x="991288" y="31576"/>
                    <a:pt x="991288" y="31576"/>
                  </a:cubicBezTo>
                  <a:cubicBezTo>
                    <a:pt x="1027952" y="10526"/>
                    <a:pt x="1076158" y="0"/>
                    <a:pt x="1124365" y="0"/>
                  </a:cubicBez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2222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1219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3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" name="Freeform: Shape 19"/>
            <p:cNvSpPr/>
            <p:nvPr/>
          </p:nvSpPr>
          <p:spPr>
            <a:xfrm>
              <a:off x="5411924" y="0"/>
              <a:ext cx="1368152" cy="1525504"/>
            </a:xfrm>
            <a:custGeom>
              <a:avLst/>
              <a:gdLst>
                <a:gd name="connsiteX0" fmla="*/ 1124365 w 2248729"/>
                <a:gd name="connsiteY0" fmla="*/ 0 h 2507353"/>
                <a:gd name="connsiteX1" fmla="*/ 1257442 w 2248729"/>
                <a:gd name="connsiteY1" fmla="*/ 31576 h 2507353"/>
                <a:gd name="connsiteX2" fmla="*/ 2115652 w 2248729"/>
                <a:gd name="connsiteY2" fmla="*/ 527274 h 2507353"/>
                <a:gd name="connsiteX3" fmla="*/ 2248729 w 2248729"/>
                <a:gd name="connsiteY3" fmla="*/ 758148 h 2507353"/>
                <a:gd name="connsiteX4" fmla="*/ 2248729 w 2248729"/>
                <a:gd name="connsiteY4" fmla="*/ 1749546 h 2507353"/>
                <a:gd name="connsiteX5" fmla="*/ 2115652 w 2248729"/>
                <a:gd name="connsiteY5" fmla="*/ 1980419 h 2507353"/>
                <a:gd name="connsiteX6" fmla="*/ 1257442 w 2248729"/>
                <a:gd name="connsiteY6" fmla="*/ 2474760 h 2507353"/>
                <a:gd name="connsiteX7" fmla="*/ 991288 w 2248729"/>
                <a:gd name="connsiteY7" fmla="*/ 2474760 h 2507353"/>
                <a:gd name="connsiteX8" fmla="*/ 133077 w 2248729"/>
                <a:gd name="connsiteY8" fmla="*/ 1980419 h 2507353"/>
                <a:gd name="connsiteX9" fmla="*/ 0 w 2248729"/>
                <a:gd name="connsiteY9" fmla="*/ 1749546 h 2507353"/>
                <a:gd name="connsiteX10" fmla="*/ 0 w 2248729"/>
                <a:gd name="connsiteY10" fmla="*/ 758148 h 2507353"/>
                <a:gd name="connsiteX11" fmla="*/ 133077 w 2248729"/>
                <a:gd name="connsiteY11" fmla="*/ 527274 h 2507353"/>
                <a:gd name="connsiteX12" fmla="*/ 991288 w 2248729"/>
                <a:gd name="connsiteY12" fmla="*/ 31576 h 2507353"/>
                <a:gd name="connsiteX13" fmla="*/ 1124365 w 2248729"/>
                <a:gd name="connsiteY13" fmla="*/ 0 h 2507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48729" h="2507353">
                  <a:moveTo>
                    <a:pt x="1124365" y="0"/>
                  </a:moveTo>
                  <a:cubicBezTo>
                    <a:pt x="1172571" y="0"/>
                    <a:pt x="1220778" y="10526"/>
                    <a:pt x="1257442" y="31576"/>
                  </a:cubicBezTo>
                  <a:cubicBezTo>
                    <a:pt x="2115652" y="527274"/>
                    <a:pt x="2115652" y="527274"/>
                    <a:pt x="2115652" y="527274"/>
                  </a:cubicBezTo>
                  <a:cubicBezTo>
                    <a:pt x="2188980" y="569375"/>
                    <a:pt x="2248729" y="672589"/>
                    <a:pt x="2248729" y="758148"/>
                  </a:cubicBezTo>
                  <a:cubicBezTo>
                    <a:pt x="2248729" y="1749546"/>
                    <a:pt x="2248729" y="1749546"/>
                    <a:pt x="2248729" y="1749546"/>
                  </a:cubicBezTo>
                  <a:cubicBezTo>
                    <a:pt x="2248729" y="1833746"/>
                    <a:pt x="2188980" y="1936960"/>
                    <a:pt x="2115652" y="1980419"/>
                  </a:cubicBezTo>
                  <a:cubicBezTo>
                    <a:pt x="1257442" y="2474760"/>
                    <a:pt x="1257442" y="2474760"/>
                    <a:pt x="1257442" y="2474760"/>
                  </a:cubicBezTo>
                  <a:cubicBezTo>
                    <a:pt x="1184114" y="2518218"/>
                    <a:pt x="1064616" y="2518218"/>
                    <a:pt x="991288" y="2474760"/>
                  </a:cubicBezTo>
                  <a:cubicBezTo>
                    <a:pt x="133077" y="1980419"/>
                    <a:pt x="133077" y="1980419"/>
                    <a:pt x="133077" y="1980419"/>
                  </a:cubicBezTo>
                  <a:cubicBezTo>
                    <a:pt x="59749" y="1936960"/>
                    <a:pt x="0" y="1833746"/>
                    <a:pt x="0" y="1749546"/>
                  </a:cubicBezTo>
                  <a:lnTo>
                    <a:pt x="0" y="758148"/>
                  </a:lnTo>
                  <a:cubicBezTo>
                    <a:pt x="0" y="672589"/>
                    <a:pt x="59749" y="569375"/>
                    <a:pt x="133077" y="527274"/>
                  </a:cubicBezTo>
                  <a:cubicBezTo>
                    <a:pt x="991288" y="31576"/>
                    <a:pt x="991288" y="31576"/>
                    <a:pt x="991288" y="31576"/>
                  </a:cubicBezTo>
                  <a:cubicBezTo>
                    <a:pt x="1027952" y="10526"/>
                    <a:pt x="1076158" y="0"/>
                    <a:pt x="1124365" y="0"/>
                  </a:cubicBezTo>
                  <a:close/>
                </a:path>
              </a:pathLst>
            </a:custGeom>
            <a:solidFill>
              <a:schemeClr val="bg1"/>
            </a:solidFill>
            <a:ln w="2222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1219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6000" b="1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05</a:t>
              </a:r>
              <a:endParaRPr kumimoji="0" sz="60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10" name="Rectangle 27"/>
          <p:cNvSpPr/>
          <p:nvPr/>
        </p:nvSpPr>
        <p:spPr>
          <a:xfrm>
            <a:off x="638026" y="4209736"/>
            <a:ext cx="3822272" cy="734493"/>
          </a:xfrm>
          <a:prstGeom prst="rect">
            <a:avLst/>
          </a:prstGeom>
        </p:spPr>
        <p:txBody>
          <a:bodyPr wrap="none" lIns="192000" tIns="0" rIns="192000" bIns="0">
            <a:noAutofit/>
          </a:bodyPr>
          <a:lstStyle/>
          <a:p>
            <a:pPr algn="ctr"/>
            <a:r>
              <a:rPr lang="en-US" altLang="zh-CN" sz="4000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Mel</a:t>
            </a:r>
            <a:r>
              <a:rPr lang="zh-CN" altLang="en-US" sz="4000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频率倒谱系数</a:t>
            </a:r>
          </a:p>
          <a:p>
            <a:pPr algn="ctr"/>
            <a:endParaRPr lang="zh-CN" altLang="en-US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94489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540000" y="419735"/>
            <a:ext cx="504000" cy="504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360000" y="282575"/>
            <a:ext cx="504000" cy="504000"/>
          </a:xfrm>
          <a:prstGeom prst="rect">
            <a:avLst/>
          </a:prstGeom>
          <a:solidFill>
            <a:schemeClr val="bg1">
              <a:alpha val="0"/>
            </a:schemeClr>
          </a:solidFill>
          <a:ln w="12700" cmpd="sng">
            <a:solidFill>
              <a:schemeClr val="bg1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949325" y="2479675"/>
            <a:ext cx="2417445" cy="1898015"/>
            <a:chOff x="676275" y="1709058"/>
            <a:chExt cx="1543050" cy="1105719"/>
          </a:xfrm>
        </p:grpSpPr>
        <p:sp>
          <p:nvSpPr>
            <p:cNvPr id="3" name="对角圆角矩形 1"/>
            <p:cNvSpPr/>
            <p:nvPr/>
          </p:nvSpPr>
          <p:spPr>
            <a:xfrm>
              <a:off x="676275" y="1709058"/>
              <a:ext cx="1543050" cy="1105719"/>
            </a:xfrm>
            <a:prstGeom prst="round2DiagRect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sz="200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4" name="文本框 10"/>
            <p:cNvSpPr txBox="1"/>
            <p:nvPr/>
          </p:nvSpPr>
          <p:spPr>
            <a:xfrm>
              <a:off x="676276" y="2062611"/>
              <a:ext cx="1529507" cy="253916"/>
            </a:xfrm>
            <a:prstGeom prst="rect">
              <a:avLst/>
            </a:prstGeom>
            <a:noFill/>
          </p:spPr>
          <p:txBody>
            <a:bodyPr wrap="none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3600" b="1" dirty="0">
                  <a:solidFill>
                    <a:schemeClr val="bg1"/>
                  </a:solidFill>
                  <a:cs typeface="+mn-ea"/>
                  <a:sym typeface="+mn-lt"/>
                </a:rPr>
                <a:t>MFCC</a:t>
              </a:r>
              <a:endParaRPr lang="zh-CN" altLang="en-US" sz="36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5" name="矩形 4"/>
          <p:cNvSpPr/>
          <p:nvPr/>
        </p:nvSpPr>
        <p:spPr>
          <a:xfrm>
            <a:off x="3507739" y="434805"/>
            <a:ext cx="8325032" cy="6161938"/>
          </a:xfrm>
          <a:prstGeom prst="rect">
            <a:avLst/>
          </a:prstGeom>
          <a:solidFill>
            <a:schemeClr val="bg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3646442" y="550011"/>
            <a:ext cx="8186329" cy="5643959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altLang="zh-CN" sz="3200" b="1" dirty="0">
                <a:solidFill>
                  <a:schemeClr val="bg1"/>
                </a:solidFill>
                <a:sym typeface="+mn-ea"/>
              </a:rPr>
              <a:t>MFCC</a:t>
            </a:r>
            <a:r>
              <a:rPr lang="zh-CN" altLang="en-US" sz="2400" b="1" dirty="0">
                <a:solidFill>
                  <a:schemeClr val="bg1"/>
                </a:solidFill>
                <a:sym typeface="+mn-ea"/>
              </a:rPr>
              <a:t>（</a:t>
            </a:r>
            <a:r>
              <a:rPr lang="en-US" altLang="zh-CN" sz="2400" b="1" dirty="0">
                <a:solidFill>
                  <a:srgbClr val="FF0000"/>
                </a:solidFill>
                <a:sym typeface="+mn-ea"/>
              </a:rPr>
              <a:t>M</a:t>
            </a:r>
            <a:r>
              <a:rPr lang="en-US" altLang="zh-CN" sz="2400" b="1" dirty="0">
                <a:solidFill>
                  <a:schemeClr val="bg1"/>
                </a:solidFill>
                <a:sym typeface="+mn-ea"/>
              </a:rPr>
              <a:t>el </a:t>
            </a:r>
            <a:r>
              <a:rPr lang="en-US" altLang="zh-CN" sz="2400" b="1" dirty="0">
                <a:solidFill>
                  <a:srgbClr val="FF0000"/>
                </a:solidFill>
                <a:sym typeface="+mn-ea"/>
              </a:rPr>
              <a:t>F</a:t>
            </a:r>
            <a:r>
              <a:rPr lang="en-US" altLang="zh-CN" sz="2400" b="1" dirty="0">
                <a:solidFill>
                  <a:schemeClr val="bg1"/>
                </a:solidFill>
                <a:sym typeface="+mn-ea"/>
              </a:rPr>
              <a:t>requency  </a:t>
            </a:r>
            <a:r>
              <a:rPr lang="en-US" altLang="zh-CN" sz="2400" b="1" dirty="0">
                <a:solidFill>
                  <a:srgbClr val="FF0000"/>
                </a:solidFill>
                <a:sym typeface="+mn-ea"/>
              </a:rPr>
              <a:t>C</a:t>
            </a:r>
            <a:r>
              <a:rPr lang="en-US" altLang="zh-CN" sz="2400" b="1" dirty="0">
                <a:solidFill>
                  <a:schemeClr val="bg1"/>
                </a:solidFill>
                <a:sym typeface="+mn-ea"/>
              </a:rPr>
              <a:t>epstral  </a:t>
            </a:r>
            <a:r>
              <a:rPr lang="en-US" altLang="zh-CN" sz="2400" b="1" dirty="0">
                <a:solidFill>
                  <a:srgbClr val="FF0000"/>
                </a:solidFill>
                <a:sym typeface="+mn-ea"/>
              </a:rPr>
              <a:t>C</a:t>
            </a:r>
            <a:r>
              <a:rPr lang="en-US" altLang="zh-CN" sz="2400" b="1" dirty="0">
                <a:solidFill>
                  <a:schemeClr val="bg1"/>
                </a:solidFill>
                <a:sym typeface="+mn-ea"/>
              </a:rPr>
              <a:t>oefficient</a:t>
            </a:r>
            <a:r>
              <a:rPr lang="zh-CN" altLang="en-US" sz="2400" b="1" dirty="0">
                <a:solidFill>
                  <a:schemeClr val="bg1"/>
                </a:solidFill>
                <a:sym typeface="+mn-ea"/>
              </a:rPr>
              <a:t>）</a:t>
            </a:r>
            <a:endParaRPr lang="en-US" altLang="zh-CN" sz="2400" b="1" dirty="0">
              <a:solidFill>
                <a:schemeClr val="bg1"/>
              </a:solidFill>
              <a:sym typeface="+mn-ea"/>
            </a:endParaRPr>
          </a:p>
          <a:p>
            <a:r>
              <a:rPr lang="zh-CN" altLang="en-US" sz="2400" b="1" dirty="0">
                <a:solidFill>
                  <a:schemeClr val="bg1"/>
                </a:solidFill>
                <a:sym typeface="+mn-ea"/>
              </a:rPr>
              <a:t>美尔频率倒谱系数</a:t>
            </a:r>
            <a:endParaRPr lang="en-US" altLang="zh-CN" sz="2400" b="1" dirty="0">
              <a:solidFill>
                <a:schemeClr val="bg1"/>
              </a:solidFill>
              <a:sym typeface="+mn-ea"/>
            </a:endParaRPr>
          </a:p>
          <a:p>
            <a:r>
              <a:rPr lang="en-US" altLang="zh-CN" sz="2400" b="1" dirty="0">
                <a:solidFill>
                  <a:schemeClr val="bg1"/>
                </a:solidFill>
                <a:sym typeface="+mn-ea"/>
              </a:rPr>
              <a:t>MF</a:t>
            </a:r>
            <a:r>
              <a:rPr lang="zh-CN" altLang="en-US" sz="2400" b="1" dirty="0">
                <a:solidFill>
                  <a:schemeClr val="bg1"/>
                </a:solidFill>
                <a:sym typeface="+mn-ea"/>
              </a:rPr>
              <a:t>：</a:t>
            </a:r>
            <a:r>
              <a:rPr lang="en-US" altLang="zh-CN" sz="2400" b="1" dirty="0">
                <a:solidFill>
                  <a:schemeClr val="bg1"/>
                </a:solidFill>
                <a:sym typeface="+mn-ea"/>
              </a:rPr>
              <a:t>Mel</a:t>
            </a:r>
            <a:r>
              <a:rPr lang="zh-CN" altLang="en-US" sz="2400" b="1" dirty="0">
                <a:solidFill>
                  <a:schemeClr val="bg1"/>
                </a:solidFill>
                <a:sym typeface="+mn-ea"/>
              </a:rPr>
              <a:t>滤波器。</a:t>
            </a:r>
            <a:endParaRPr lang="en-US" altLang="zh-CN" sz="2400" b="1" dirty="0">
              <a:solidFill>
                <a:schemeClr val="bg1"/>
              </a:solidFill>
              <a:sym typeface="+mn-ea"/>
            </a:endParaRPr>
          </a:p>
          <a:p>
            <a:endParaRPr lang="en-US" altLang="zh-CN" sz="2400" b="1" dirty="0">
              <a:solidFill>
                <a:schemeClr val="bg1"/>
              </a:solidFill>
              <a:sym typeface="+mn-ea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CN" sz="2400" b="1" dirty="0">
                <a:solidFill>
                  <a:schemeClr val="bg1"/>
                </a:solidFill>
                <a:sym typeface="+mn-ea"/>
              </a:rPr>
              <a:t>MFCC</a:t>
            </a:r>
            <a:r>
              <a:rPr lang="zh-CN" altLang="en-US" sz="2400" b="1" dirty="0">
                <a:solidFill>
                  <a:schemeClr val="bg1"/>
                </a:solidFill>
                <a:sym typeface="+mn-ea"/>
              </a:rPr>
              <a:t>的计算流程</a:t>
            </a:r>
            <a:endParaRPr lang="en-US" altLang="zh-CN" sz="2400" b="1" dirty="0">
              <a:solidFill>
                <a:schemeClr val="bg1"/>
              </a:solidFill>
              <a:sym typeface="+mn-ea"/>
            </a:endParaRPr>
          </a:p>
          <a:p>
            <a:r>
              <a:rPr lang="zh-CN" altLang="en-US" sz="2400" b="1" dirty="0">
                <a:solidFill>
                  <a:schemeClr val="bg1"/>
                </a:solidFill>
                <a:sym typeface="+mn-ea"/>
              </a:rPr>
              <a:t>（梁瑞宇等，</a:t>
            </a:r>
            <a:r>
              <a:rPr lang="en-US" altLang="zh-CN" sz="2400" b="1" dirty="0">
                <a:solidFill>
                  <a:schemeClr val="bg1"/>
                </a:solidFill>
                <a:sym typeface="+mn-ea"/>
              </a:rPr>
              <a:t>2016:203</a:t>
            </a:r>
            <a:r>
              <a:rPr lang="zh-CN" altLang="en-US" sz="2400" b="1" dirty="0">
                <a:solidFill>
                  <a:schemeClr val="bg1"/>
                </a:solidFill>
                <a:sym typeface="+mn-ea"/>
              </a:rPr>
              <a:t>）</a:t>
            </a:r>
            <a:endParaRPr lang="en-US" altLang="zh-CN" sz="2400" b="1" dirty="0">
              <a:solidFill>
                <a:schemeClr val="bg1"/>
              </a:solidFill>
              <a:sym typeface="+mn-ea"/>
            </a:endParaRPr>
          </a:p>
          <a:p>
            <a:endParaRPr lang="en-US" altLang="zh-CN" sz="2400" b="1" dirty="0">
              <a:solidFill>
                <a:schemeClr val="bg1"/>
              </a:solidFill>
              <a:sym typeface="+mn-ea"/>
            </a:endParaRPr>
          </a:p>
          <a:p>
            <a:endParaRPr lang="zh-CN" altLang="en-US" sz="3200" b="1" dirty="0">
              <a:solidFill>
                <a:schemeClr val="bg1"/>
              </a:solidFill>
              <a:sym typeface="+mn-ea"/>
            </a:endParaRPr>
          </a:p>
        </p:txBody>
      </p:sp>
      <p:sp>
        <p:nvSpPr>
          <p:cNvPr id="10" name="右箭头 9"/>
          <p:cNvSpPr/>
          <p:nvPr/>
        </p:nvSpPr>
        <p:spPr>
          <a:xfrm>
            <a:off x="3712029" y="3679379"/>
            <a:ext cx="1099457" cy="402771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4996543" y="3363694"/>
            <a:ext cx="1262743" cy="10668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000" b="1" dirty="0"/>
              <a:t>预处理</a:t>
            </a:r>
          </a:p>
        </p:txBody>
      </p:sp>
      <p:sp>
        <p:nvSpPr>
          <p:cNvPr id="12" name="矩形 11"/>
          <p:cNvSpPr/>
          <p:nvPr/>
        </p:nvSpPr>
        <p:spPr>
          <a:xfrm>
            <a:off x="7717981" y="3363694"/>
            <a:ext cx="1262743" cy="10668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000" b="1" dirty="0"/>
              <a:t>FFT</a:t>
            </a:r>
            <a:endParaRPr lang="zh-CN" altLang="en-US" sz="2000" b="1" dirty="0"/>
          </a:p>
        </p:txBody>
      </p:sp>
      <p:sp>
        <p:nvSpPr>
          <p:cNvPr id="13" name="矩形 12"/>
          <p:cNvSpPr/>
          <p:nvPr/>
        </p:nvSpPr>
        <p:spPr>
          <a:xfrm>
            <a:off x="10439420" y="3298380"/>
            <a:ext cx="1262743" cy="10668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000" b="1" dirty="0"/>
              <a:t>谱线能量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657601" y="3331037"/>
            <a:ext cx="1034143" cy="33745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28600" indent="0">
              <a:buNone/>
            </a:pPr>
            <a:r>
              <a:rPr lang="en-US" altLang="zh-CN" b="1" dirty="0">
                <a:solidFill>
                  <a:schemeClr val="bg1"/>
                </a:solidFill>
                <a:sym typeface="+mn-ea"/>
              </a:rPr>
              <a:t>x(n)</a:t>
            </a:r>
            <a:endParaRPr lang="zh-CN" altLang="en-US" b="1" dirty="0">
              <a:solidFill>
                <a:schemeClr val="bg1"/>
              </a:solidFill>
              <a:sym typeface="+mn-ea"/>
            </a:endParaRPr>
          </a:p>
        </p:txBody>
      </p:sp>
      <p:sp>
        <p:nvSpPr>
          <p:cNvPr id="19" name="右箭头 18"/>
          <p:cNvSpPr/>
          <p:nvPr/>
        </p:nvSpPr>
        <p:spPr>
          <a:xfrm>
            <a:off x="6407335" y="3668494"/>
            <a:ext cx="1099457" cy="402771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右箭头 19"/>
          <p:cNvSpPr/>
          <p:nvPr/>
        </p:nvSpPr>
        <p:spPr>
          <a:xfrm>
            <a:off x="9137484" y="3679379"/>
            <a:ext cx="1099457" cy="402771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直角上箭头 21"/>
          <p:cNvSpPr/>
          <p:nvPr/>
        </p:nvSpPr>
        <p:spPr>
          <a:xfrm rot="16200000" flipH="1">
            <a:off x="9546771" y="4871366"/>
            <a:ext cx="1692728" cy="887185"/>
          </a:xfrm>
          <a:prstGeom prst="bentUp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6239700" y="3243953"/>
            <a:ext cx="1402071" cy="39188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28600" indent="0">
              <a:buNone/>
            </a:pPr>
            <a:r>
              <a:rPr lang="en-US" altLang="zh-CN" b="1" dirty="0">
                <a:solidFill>
                  <a:schemeClr val="bg1"/>
                </a:solidFill>
                <a:sym typeface="+mn-ea"/>
              </a:rPr>
              <a:t>x</a:t>
            </a:r>
            <a:r>
              <a:rPr lang="en-US" altLang="zh-CN" sz="1400" b="1" baseline="-25000" dirty="0">
                <a:solidFill>
                  <a:schemeClr val="bg1"/>
                </a:solidFill>
                <a:sym typeface="+mn-ea"/>
              </a:rPr>
              <a:t>w</a:t>
            </a:r>
            <a:r>
              <a:rPr lang="en-US" altLang="zh-CN" b="1" dirty="0">
                <a:solidFill>
                  <a:schemeClr val="bg1"/>
                </a:solidFill>
                <a:sym typeface="+mn-ea"/>
              </a:rPr>
              <a:t>(</a:t>
            </a:r>
            <a:r>
              <a:rPr lang="en-US" altLang="zh-CN" b="1" dirty="0" err="1">
                <a:solidFill>
                  <a:schemeClr val="bg1"/>
                </a:solidFill>
                <a:sym typeface="+mn-ea"/>
              </a:rPr>
              <a:t>i,n</a:t>
            </a:r>
            <a:r>
              <a:rPr lang="en-US" altLang="zh-CN" b="1" dirty="0">
                <a:solidFill>
                  <a:schemeClr val="bg1"/>
                </a:solidFill>
                <a:sym typeface="+mn-ea"/>
              </a:rPr>
              <a:t>)</a:t>
            </a:r>
            <a:endParaRPr lang="zh-CN" altLang="en-US" b="1" dirty="0">
              <a:solidFill>
                <a:schemeClr val="bg1"/>
              </a:solidFill>
              <a:sym typeface="+mn-ea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939357" y="3211296"/>
            <a:ext cx="1402071" cy="39188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28600" indent="0">
              <a:buNone/>
            </a:pPr>
            <a:r>
              <a:rPr lang="en-US" altLang="zh-CN" b="1" dirty="0">
                <a:solidFill>
                  <a:schemeClr val="bg1"/>
                </a:solidFill>
                <a:sym typeface="+mn-ea"/>
              </a:rPr>
              <a:t>X(</a:t>
            </a:r>
            <a:r>
              <a:rPr lang="en-US" altLang="zh-CN" b="1" dirty="0" err="1">
                <a:solidFill>
                  <a:schemeClr val="bg1"/>
                </a:solidFill>
                <a:sym typeface="+mn-ea"/>
              </a:rPr>
              <a:t>i,k</a:t>
            </a:r>
            <a:r>
              <a:rPr lang="en-US" altLang="zh-CN" b="1" dirty="0">
                <a:solidFill>
                  <a:schemeClr val="bg1"/>
                </a:solidFill>
                <a:sym typeface="+mn-ea"/>
              </a:rPr>
              <a:t>)</a:t>
            </a:r>
            <a:endParaRPr lang="zh-CN" altLang="en-US" b="1" dirty="0">
              <a:solidFill>
                <a:schemeClr val="bg1"/>
              </a:solidFill>
              <a:sym typeface="+mn-ea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8382020" y="5366665"/>
            <a:ext cx="1262743" cy="10668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000" b="1" dirty="0"/>
              <a:t>美尔滤波能量</a:t>
            </a:r>
          </a:p>
        </p:txBody>
      </p:sp>
      <p:sp>
        <p:nvSpPr>
          <p:cNvPr id="26" name="矩形 25"/>
          <p:cNvSpPr/>
          <p:nvPr/>
        </p:nvSpPr>
        <p:spPr>
          <a:xfrm>
            <a:off x="5562620" y="5366665"/>
            <a:ext cx="1262743" cy="10668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000" b="1" dirty="0"/>
              <a:t>求对数</a:t>
            </a:r>
            <a:r>
              <a:rPr lang="en-US" altLang="zh-CN" sz="2000" b="1" dirty="0"/>
              <a:t>DCT</a:t>
            </a:r>
            <a:endParaRPr lang="zh-CN" altLang="en-US" sz="2000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10659300" y="4974782"/>
            <a:ext cx="1402071" cy="39188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28600" indent="0">
              <a:buNone/>
            </a:pPr>
            <a:r>
              <a:rPr lang="en-US" altLang="zh-CN" b="1" dirty="0">
                <a:solidFill>
                  <a:schemeClr val="bg1"/>
                </a:solidFill>
                <a:sym typeface="+mn-ea"/>
              </a:rPr>
              <a:t>E(</a:t>
            </a:r>
            <a:r>
              <a:rPr lang="en-US" altLang="zh-CN" b="1" dirty="0" err="1">
                <a:solidFill>
                  <a:schemeClr val="bg1"/>
                </a:solidFill>
                <a:sym typeface="+mn-ea"/>
              </a:rPr>
              <a:t>i,k</a:t>
            </a:r>
            <a:r>
              <a:rPr lang="en-US" altLang="zh-CN" b="1" dirty="0">
                <a:solidFill>
                  <a:schemeClr val="bg1"/>
                </a:solidFill>
                <a:sym typeface="+mn-ea"/>
              </a:rPr>
              <a:t>)</a:t>
            </a:r>
            <a:endParaRPr lang="zh-CN" altLang="en-US" b="1" dirty="0">
              <a:solidFill>
                <a:schemeClr val="bg1"/>
              </a:solidFill>
              <a:sym typeface="+mn-ea"/>
            </a:endParaRPr>
          </a:p>
        </p:txBody>
      </p:sp>
      <p:sp>
        <p:nvSpPr>
          <p:cNvPr id="28" name="右箭头 27"/>
          <p:cNvSpPr/>
          <p:nvPr/>
        </p:nvSpPr>
        <p:spPr>
          <a:xfrm rot="10800000">
            <a:off x="7058313" y="5660580"/>
            <a:ext cx="1099457" cy="402771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7077900" y="5246925"/>
            <a:ext cx="1402071" cy="39188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28600" indent="0">
              <a:buNone/>
            </a:pPr>
            <a:r>
              <a:rPr lang="en-US" altLang="zh-CN" b="1" dirty="0">
                <a:solidFill>
                  <a:schemeClr val="bg1"/>
                </a:solidFill>
                <a:sym typeface="+mn-ea"/>
              </a:rPr>
              <a:t>S(</a:t>
            </a:r>
            <a:r>
              <a:rPr lang="en-US" altLang="zh-CN" b="1" dirty="0" err="1">
                <a:solidFill>
                  <a:schemeClr val="bg1"/>
                </a:solidFill>
                <a:sym typeface="+mn-ea"/>
              </a:rPr>
              <a:t>i,m</a:t>
            </a:r>
            <a:r>
              <a:rPr lang="en-US" altLang="zh-CN" b="1" dirty="0">
                <a:solidFill>
                  <a:schemeClr val="bg1"/>
                </a:solidFill>
                <a:sym typeface="+mn-ea"/>
              </a:rPr>
              <a:t>)</a:t>
            </a:r>
            <a:endParaRPr lang="zh-CN" altLang="en-US" b="1" dirty="0">
              <a:solidFill>
                <a:schemeClr val="bg1"/>
              </a:solidFill>
              <a:sym typeface="+mn-ea"/>
            </a:endParaRPr>
          </a:p>
        </p:txBody>
      </p:sp>
      <p:sp>
        <p:nvSpPr>
          <p:cNvPr id="30" name="右箭头 29"/>
          <p:cNvSpPr/>
          <p:nvPr/>
        </p:nvSpPr>
        <p:spPr>
          <a:xfrm rot="10800000">
            <a:off x="3701142" y="5693236"/>
            <a:ext cx="1691655" cy="402771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3853543" y="5268697"/>
            <a:ext cx="1676400" cy="38099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28600" indent="0">
              <a:buNone/>
            </a:pPr>
            <a:r>
              <a:rPr lang="en-US" altLang="zh-CN" b="1" dirty="0" err="1">
                <a:solidFill>
                  <a:schemeClr val="bg1"/>
                </a:solidFill>
                <a:sym typeface="+mn-ea"/>
              </a:rPr>
              <a:t>mfcc</a:t>
            </a:r>
            <a:r>
              <a:rPr lang="en-US" altLang="zh-CN" b="1" dirty="0">
                <a:solidFill>
                  <a:schemeClr val="bg1"/>
                </a:solidFill>
                <a:sym typeface="+mn-ea"/>
              </a:rPr>
              <a:t>(</a:t>
            </a:r>
            <a:r>
              <a:rPr lang="en-US" altLang="zh-CN" b="1" dirty="0" err="1">
                <a:solidFill>
                  <a:schemeClr val="bg1"/>
                </a:solidFill>
                <a:sym typeface="+mn-ea"/>
              </a:rPr>
              <a:t>i,m</a:t>
            </a:r>
            <a:r>
              <a:rPr lang="en-US" altLang="zh-CN" b="1" dirty="0">
                <a:solidFill>
                  <a:schemeClr val="bg1"/>
                </a:solidFill>
                <a:sym typeface="+mn-ea"/>
              </a:rPr>
              <a:t>)</a:t>
            </a:r>
            <a:endParaRPr lang="zh-CN" altLang="en-US" b="1" dirty="0">
              <a:solidFill>
                <a:schemeClr val="bg1"/>
              </a:solidFill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=""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540000" y="419735"/>
            <a:ext cx="504000" cy="504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360000" y="282575"/>
            <a:ext cx="504000" cy="504000"/>
          </a:xfrm>
          <a:prstGeom prst="rect">
            <a:avLst/>
          </a:prstGeom>
          <a:solidFill>
            <a:schemeClr val="bg1">
              <a:alpha val="0"/>
            </a:schemeClr>
          </a:solidFill>
          <a:ln w="12700" cmpd="sng">
            <a:solidFill>
              <a:schemeClr val="bg1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949325" y="2479675"/>
            <a:ext cx="2417445" cy="1898015"/>
            <a:chOff x="676275" y="1709058"/>
            <a:chExt cx="1543050" cy="1105719"/>
          </a:xfrm>
        </p:grpSpPr>
        <p:sp>
          <p:nvSpPr>
            <p:cNvPr id="3" name="对角圆角矩形 1"/>
            <p:cNvSpPr/>
            <p:nvPr/>
          </p:nvSpPr>
          <p:spPr>
            <a:xfrm>
              <a:off x="676275" y="1709058"/>
              <a:ext cx="1543050" cy="1105719"/>
            </a:xfrm>
            <a:prstGeom prst="round2DiagRect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sz="200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4" name="文本框 10"/>
            <p:cNvSpPr txBox="1"/>
            <p:nvPr/>
          </p:nvSpPr>
          <p:spPr>
            <a:xfrm>
              <a:off x="676276" y="2062611"/>
              <a:ext cx="1529507" cy="253916"/>
            </a:xfrm>
            <a:prstGeom prst="rect">
              <a:avLst/>
            </a:prstGeom>
            <a:noFill/>
          </p:spPr>
          <p:txBody>
            <a:bodyPr wrap="none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3600" b="1" dirty="0">
                  <a:solidFill>
                    <a:schemeClr val="bg1"/>
                  </a:solidFill>
                  <a:cs typeface="+mn-ea"/>
                  <a:sym typeface="+mn-lt"/>
                </a:rPr>
                <a:t>言语过程</a:t>
              </a:r>
            </a:p>
          </p:txBody>
        </p:sp>
      </p:grpSp>
      <p:sp>
        <p:nvSpPr>
          <p:cNvPr id="5" name="矩形 4"/>
          <p:cNvSpPr/>
          <p:nvPr/>
        </p:nvSpPr>
        <p:spPr>
          <a:xfrm>
            <a:off x="3862705" y="419100"/>
            <a:ext cx="8050530" cy="5862320"/>
          </a:xfrm>
          <a:prstGeom prst="rect">
            <a:avLst/>
          </a:prstGeom>
          <a:solidFill>
            <a:schemeClr val="bg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4243070" y="419735"/>
            <a:ext cx="7546340" cy="5446395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endParaRPr lang="zh-CN" altLang="en-US" sz="2800" b="1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961130" y="554356"/>
            <a:ext cx="762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</a:rPr>
              <a:t>语音的产生过程</a:t>
            </a:r>
          </a:p>
        </p:txBody>
      </p:sp>
      <p:graphicFrame>
        <p:nvGraphicFramePr>
          <p:cNvPr id="10" name="对象 9"/>
          <p:cNvGraphicFramePr>
            <a:graphicFrameLocks noChangeAspect="1"/>
          </p:cNvGraphicFramePr>
          <p:nvPr/>
        </p:nvGraphicFramePr>
        <p:xfrm>
          <a:off x="4248150" y="1450975"/>
          <a:ext cx="7045960" cy="37071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0" name="位图图像" r:id="rId3" imgW="7621064" imgH="4009524" progId="PBrush">
                  <p:embed/>
                </p:oleObj>
              </mc:Choice>
              <mc:Fallback>
                <p:oleObj name="位图图像" r:id="rId3" imgW="7621064" imgH="4009524" progId="PBrush">
                  <p:embed/>
                  <p:pic>
                    <p:nvPicPr>
                      <p:cNvPr id="10" name="对象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48150" y="1450975"/>
                        <a:ext cx="7045960" cy="370713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文本框 11"/>
          <p:cNvSpPr txBox="1"/>
          <p:nvPr/>
        </p:nvSpPr>
        <p:spPr>
          <a:xfrm>
            <a:off x="4599940" y="5586095"/>
            <a:ext cx="1245235" cy="583565"/>
          </a:xfrm>
          <a:prstGeom prst="rect">
            <a:avLst/>
          </a:prstGeom>
          <a:solidFill>
            <a:schemeClr val="accent6">
              <a:lumMod val="60000"/>
              <a:lumOff val="40000"/>
              <a:alpha val="2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</a:rPr>
              <a:t>声源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6414770" y="5586095"/>
            <a:ext cx="1245235" cy="583565"/>
          </a:xfrm>
          <a:prstGeom prst="rect">
            <a:avLst/>
          </a:prstGeom>
          <a:solidFill>
            <a:schemeClr val="accent2">
              <a:lumMod val="40000"/>
              <a:lumOff val="60000"/>
              <a:alpha val="2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tx1"/>
                </a:solidFill>
              </a:rPr>
              <a:t>共鸣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7997825" y="5586095"/>
            <a:ext cx="1675765" cy="583565"/>
          </a:xfrm>
          <a:prstGeom prst="rect">
            <a:avLst/>
          </a:prstGeom>
          <a:solidFill>
            <a:schemeClr val="accent5">
              <a:lumMod val="60000"/>
              <a:lumOff val="40000"/>
              <a:alpha val="2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</a:rPr>
              <a:t>唇辐射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9906635" y="5586095"/>
            <a:ext cx="1245235" cy="583565"/>
          </a:xfrm>
          <a:prstGeom prst="rect">
            <a:avLst/>
          </a:prstGeom>
          <a:solidFill>
            <a:schemeClr val="accent4">
              <a:lumMod val="60000"/>
              <a:lumOff val="40000"/>
              <a:alpha val="2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</a:rPr>
              <a:t>语音</a:t>
            </a:r>
          </a:p>
        </p:txBody>
      </p:sp>
      <p:sp>
        <p:nvSpPr>
          <p:cNvPr id="16" name="下箭头 15"/>
          <p:cNvSpPr/>
          <p:nvPr/>
        </p:nvSpPr>
        <p:spPr>
          <a:xfrm>
            <a:off x="5019040" y="4808220"/>
            <a:ext cx="407035" cy="652145"/>
          </a:xfrm>
          <a:prstGeom prst="down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下箭头 16"/>
          <p:cNvSpPr/>
          <p:nvPr/>
        </p:nvSpPr>
        <p:spPr>
          <a:xfrm>
            <a:off x="6786245" y="4808220"/>
            <a:ext cx="407035" cy="652145"/>
          </a:xfrm>
          <a:prstGeom prst="downArrow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下箭头 17"/>
          <p:cNvSpPr/>
          <p:nvPr/>
        </p:nvSpPr>
        <p:spPr>
          <a:xfrm>
            <a:off x="8619490" y="4808220"/>
            <a:ext cx="407035" cy="652145"/>
          </a:xfrm>
          <a:prstGeom prst="downArrow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下箭头 18"/>
          <p:cNvSpPr/>
          <p:nvPr/>
        </p:nvSpPr>
        <p:spPr>
          <a:xfrm>
            <a:off x="10349230" y="4808220"/>
            <a:ext cx="407035" cy="652145"/>
          </a:xfrm>
          <a:prstGeom prst="downArrow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bldLvl="0" animBg="1"/>
      <p:bldP spid="17" grpId="1" animBg="1"/>
      <p:bldP spid="18" grpId="0" bldLvl="0" animBg="1"/>
      <p:bldP spid="18" grpId="1" animBg="1"/>
      <p:bldP spid="19" grpId="0" bldLvl="0" animBg="1"/>
      <p:bldP spid="19" grpId="1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540000" y="419735"/>
            <a:ext cx="504000" cy="504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360000" y="282575"/>
            <a:ext cx="504000" cy="504000"/>
          </a:xfrm>
          <a:prstGeom prst="rect">
            <a:avLst/>
          </a:prstGeom>
          <a:solidFill>
            <a:schemeClr val="bg1">
              <a:alpha val="0"/>
            </a:schemeClr>
          </a:solidFill>
          <a:ln w="12700" cmpd="sng">
            <a:solidFill>
              <a:schemeClr val="bg1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949325" y="2479675"/>
            <a:ext cx="2417445" cy="1898015"/>
            <a:chOff x="676275" y="1709058"/>
            <a:chExt cx="1543050" cy="1105719"/>
          </a:xfrm>
        </p:grpSpPr>
        <p:sp>
          <p:nvSpPr>
            <p:cNvPr id="3" name="对角圆角矩形 1"/>
            <p:cNvSpPr/>
            <p:nvPr/>
          </p:nvSpPr>
          <p:spPr>
            <a:xfrm>
              <a:off x="676275" y="1709058"/>
              <a:ext cx="1543050" cy="1105719"/>
            </a:xfrm>
            <a:prstGeom prst="round2DiagRect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sz="200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4" name="文本框 10"/>
            <p:cNvSpPr txBox="1"/>
            <p:nvPr/>
          </p:nvSpPr>
          <p:spPr>
            <a:xfrm>
              <a:off x="676276" y="2062611"/>
              <a:ext cx="1529507" cy="253916"/>
            </a:xfrm>
            <a:prstGeom prst="rect">
              <a:avLst/>
            </a:prstGeom>
            <a:noFill/>
          </p:spPr>
          <p:txBody>
            <a:bodyPr wrap="none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3600" b="1">
                  <a:solidFill>
                    <a:schemeClr val="bg1"/>
                  </a:solidFill>
                  <a:cs typeface="+mn-ea"/>
                  <a:sym typeface="+mn-lt"/>
                </a:rPr>
                <a:t>MFCC</a:t>
              </a:r>
            </a:p>
          </p:txBody>
        </p:sp>
      </p:grpSp>
      <p:sp>
        <p:nvSpPr>
          <p:cNvPr id="5" name="矩形 4"/>
          <p:cNvSpPr/>
          <p:nvPr/>
        </p:nvSpPr>
        <p:spPr>
          <a:xfrm>
            <a:off x="3679371" y="315686"/>
            <a:ext cx="8305799" cy="6248400"/>
          </a:xfrm>
          <a:prstGeom prst="rect">
            <a:avLst/>
          </a:prstGeom>
          <a:solidFill>
            <a:schemeClr val="bg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3755571" y="419735"/>
            <a:ext cx="8098971" cy="5972901"/>
          </a:xfrm>
          <a:prstGeom prst="rect">
            <a:avLst/>
          </a:prstGeom>
          <a:noFill/>
        </p:spPr>
        <p:txBody>
          <a:bodyPr wrap="square" rtlCol="0"/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zh-CN" sz="3200" b="1" dirty="0" err="1">
                <a:solidFill>
                  <a:schemeClr val="bg1"/>
                </a:solidFill>
                <a:sym typeface="+mn-ea"/>
              </a:rPr>
              <a:t>MFCC</a:t>
            </a:r>
            <a:endParaRPr lang="en-US" altLang="zh-CN" sz="3200" b="1" dirty="0">
              <a:solidFill>
                <a:schemeClr val="bg1"/>
              </a:solidFill>
              <a:sym typeface="+mn-ea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n-US" altLang="zh-CN" sz="2800" b="1" dirty="0">
                <a:solidFill>
                  <a:schemeClr val="bg1"/>
                </a:solidFill>
                <a:sym typeface="+mn-ea"/>
              </a:rPr>
              <a:t>Mel</a:t>
            </a:r>
            <a:r>
              <a:rPr lang="zh-CN" altLang="en-US" sz="2800" b="1" dirty="0">
                <a:solidFill>
                  <a:schemeClr val="bg1"/>
                </a:solidFill>
                <a:sym typeface="+mn-ea"/>
              </a:rPr>
              <a:t>值</a:t>
            </a:r>
            <a:endParaRPr lang="en-US" altLang="zh-CN" sz="2800" b="1" dirty="0">
              <a:solidFill>
                <a:schemeClr val="bg1"/>
              </a:solidFill>
              <a:sym typeface="+mn-ea"/>
            </a:endParaRPr>
          </a:p>
          <a:p>
            <a:pPr marL="1371600" lvl="2" indent="-457200">
              <a:buFont typeface="Wingdings" panose="05000000000000000000" pitchFamily="2" charset="2"/>
              <a:buChar char="Ø"/>
            </a:pPr>
            <a:r>
              <a:rPr lang="zh-CN" altLang="en-US" sz="2400" b="1" dirty="0">
                <a:solidFill>
                  <a:schemeClr val="bg1"/>
                </a:solidFill>
              </a:rPr>
              <a:t>音高单位。它是通过心理听感实验得出的一个音高标度。</a:t>
            </a:r>
            <a:endParaRPr lang="en-US" altLang="zh-CN" sz="2400" b="1" dirty="0">
              <a:solidFill>
                <a:schemeClr val="bg1"/>
              </a:solidFill>
            </a:endParaRPr>
          </a:p>
          <a:p>
            <a:pPr marL="1371600" lvl="2" indent="-457200">
              <a:buFont typeface="Wingdings" panose="05000000000000000000" pitchFamily="2" charset="2"/>
              <a:buChar char="Ø"/>
            </a:pPr>
            <a:r>
              <a:rPr lang="zh-CN" altLang="en-US" sz="2400" b="1" dirty="0">
                <a:solidFill>
                  <a:schemeClr val="bg1"/>
                </a:solidFill>
              </a:rPr>
              <a:t>频率</a:t>
            </a:r>
            <a:r>
              <a:rPr lang="en-US" altLang="zh-CN" sz="2400" b="1" dirty="0">
                <a:solidFill>
                  <a:schemeClr val="bg1"/>
                </a:solidFill>
              </a:rPr>
              <a:t>1000</a:t>
            </a:r>
            <a:r>
              <a:rPr lang="zh-CN" altLang="en-US" sz="2400" b="1" dirty="0">
                <a:solidFill>
                  <a:schemeClr val="bg1"/>
                </a:solidFill>
              </a:rPr>
              <a:t>赫兹、声压级为</a:t>
            </a:r>
            <a:r>
              <a:rPr lang="en-US" altLang="zh-CN" sz="2400" b="1" dirty="0">
                <a:solidFill>
                  <a:schemeClr val="bg1"/>
                </a:solidFill>
              </a:rPr>
              <a:t>40 </a:t>
            </a:r>
            <a:r>
              <a:rPr lang="zh-CN" altLang="en-US" sz="2400" b="1" dirty="0">
                <a:solidFill>
                  <a:schemeClr val="bg1"/>
                </a:solidFill>
              </a:rPr>
              <a:t>分贝的纯音，定义为</a:t>
            </a:r>
            <a:r>
              <a:rPr lang="en-US" altLang="zh-CN" sz="2400" b="1" dirty="0">
                <a:solidFill>
                  <a:schemeClr val="bg1"/>
                </a:solidFill>
              </a:rPr>
              <a:t>1000 </a:t>
            </a:r>
            <a:r>
              <a:rPr lang="zh-CN" altLang="en-US" sz="2400" b="1" dirty="0">
                <a:solidFill>
                  <a:schemeClr val="bg1"/>
                </a:solidFill>
              </a:rPr>
              <a:t>美。</a:t>
            </a:r>
            <a:endParaRPr lang="en-US" altLang="zh-CN" sz="2400" b="1" dirty="0">
              <a:solidFill>
                <a:schemeClr val="bg1"/>
              </a:solidFill>
            </a:endParaRPr>
          </a:p>
          <a:p>
            <a:pPr marL="1371600" lvl="2" indent="-457200">
              <a:buFont typeface="Wingdings" panose="05000000000000000000" pitchFamily="2" charset="2"/>
              <a:buChar char="Ø"/>
            </a:pPr>
            <a:r>
              <a:rPr lang="zh-CN" altLang="en-US" sz="2400" b="1" dirty="0">
                <a:solidFill>
                  <a:schemeClr val="bg1"/>
                </a:solidFill>
              </a:rPr>
              <a:t>听起来调子高一倍的称为</a:t>
            </a:r>
            <a:r>
              <a:rPr lang="en-US" altLang="zh-CN" sz="2400" b="1" dirty="0">
                <a:solidFill>
                  <a:schemeClr val="bg1"/>
                </a:solidFill>
              </a:rPr>
              <a:t>2000 </a:t>
            </a:r>
            <a:r>
              <a:rPr lang="zh-CN" altLang="en-US" sz="2400" b="1" dirty="0">
                <a:solidFill>
                  <a:schemeClr val="bg1"/>
                </a:solidFill>
              </a:rPr>
              <a:t>美，调子低一倍的称为</a:t>
            </a:r>
            <a:r>
              <a:rPr lang="en-US" altLang="zh-CN" sz="2400" b="1" dirty="0">
                <a:solidFill>
                  <a:schemeClr val="bg1"/>
                </a:solidFill>
              </a:rPr>
              <a:t>500 </a:t>
            </a:r>
            <a:r>
              <a:rPr lang="zh-CN" altLang="en-US" sz="2400" b="1" dirty="0">
                <a:solidFill>
                  <a:schemeClr val="bg1"/>
                </a:solidFill>
              </a:rPr>
              <a:t>美</a:t>
            </a:r>
            <a:r>
              <a:rPr lang="en-US" altLang="zh-CN" sz="2400" b="1" dirty="0">
                <a:solidFill>
                  <a:schemeClr val="bg1"/>
                </a:solidFill>
              </a:rPr>
              <a:t>……</a:t>
            </a:r>
          </a:p>
          <a:p>
            <a:pPr marL="1371600" lvl="2" indent="-457200">
              <a:buFont typeface="Wingdings" panose="05000000000000000000" pitchFamily="2" charset="2"/>
              <a:buChar char="Ø"/>
            </a:pPr>
            <a:r>
              <a:rPr lang="zh-CN" altLang="en-US" sz="2400" b="1" dirty="0">
                <a:solidFill>
                  <a:schemeClr val="bg1"/>
                </a:solidFill>
              </a:rPr>
              <a:t>美与</a:t>
            </a:r>
            <a:r>
              <a:rPr lang="en-US" altLang="zh-CN" sz="2400" b="1" dirty="0">
                <a:solidFill>
                  <a:schemeClr val="bg1"/>
                </a:solidFill>
              </a:rPr>
              <a:t>Hz</a:t>
            </a:r>
            <a:r>
              <a:rPr lang="zh-CN" altLang="en-US" sz="2400" b="1" dirty="0">
                <a:solidFill>
                  <a:schemeClr val="bg1"/>
                </a:solidFill>
              </a:rPr>
              <a:t>的近似转换公式：</a:t>
            </a:r>
            <a:endParaRPr lang="en-US" altLang="zh-CN" sz="2400" b="1" dirty="0">
              <a:solidFill>
                <a:schemeClr val="bg1"/>
              </a:solidFill>
            </a:endParaRPr>
          </a:p>
          <a:p>
            <a:pPr lvl="2" algn="ctr"/>
            <a:r>
              <a:rPr lang="en-US" altLang="zh-CN" sz="2400" b="1" dirty="0">
                <a:solidFill>
                  <a:schemeClr val="bg1"/>
                </a:solidFill>
              </a:rPr>
              <a:t>Mel(f)=2595* log10(1+f/700)</a:t>
            </a:r>
          </a:p>
          <a:p>
            <a:pPr lvl="1"/>
            <a:endParaRPr lang="en-US" altLang="zh-CN" sz="3200" b="1" dirty="0">
              <a:solidFill>
                <a:schemeClr val="bg1"/>
              </a:solidFill>
              <a:sym typeface="+mn-ea"/>
            </a:endParaRPr>
          </a:p>
          <a:p>
            <a:pPr lvl="1"/>
            <a:endParaRPr lang="zh-CN" altLang="en-US" sz="3200" b="1" dirty="0">
              <a:solidFill>
                <a:schemeClr val="bg1"/>
              </a:solidFill>
              <a:sym typeface="+mn-ea"/>
            </a:endParaRPr>
          </a:p>
          <a:p>
            <a:pPr lvl="1"/>
            <a:endParaRPr lang="zh-CN" altLang="en-US" sz="3200" b="1" dirty="0">
              <a:solidFill>
                <a:schemeClr val="bg1"/>
              </a:solidFill>
              <a:sym typeface="+mn-ea"/>
            </a:endParaRPr>
          </a:p>
          <a:p>
            <a:pPr lvl="1"/>
            <a:endParaRPr lang="zh-CN" altLang="en-US" sz="3200" b="1" dirty="0">
              <a:solidFill>
                <a:schemeClr val="bg1"/>
              </a:solidFill>
              <a:sym typeface="+mn-ea"/>
            </a:endParaRPr>
          </a:p>
          <a:p>
            <a:pPr lvl="1"/>
            <a:endParaRPr lang="zh-CN" altLang="en-US" sz="3200" b="1" dirty="0">
              <a:solidFill>
                <a:schemeClr val="bg1"/>
              </a:solidFill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61095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="">
      <p:transition spd="slow"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540000" y="419735"/>
            <a:ext cx="504000" cy="504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360000" y="282575"/>
            <a:ext cx="504000" cy="504000"/>
          </a:xfrm>
          <a:prstGeom prst="rect">
            <a:avLst/>
          </a:prstGeom>
          <a:solidFill>
            <a:schemeClr val="bg1">
              <a:alpha val="0"/>
            </a:schemeClr>
          </a:solidFill>
          <a:ln w="12700" cmpd="sng">
            <a:solidFill>
              <a:schemeClr val="bg1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949325" y="2479675"/>
            <a:ext cx="2417445" cy="1898015"/>
            <a:chOff x="676275" y="1709058"/>
            <a:chExt cx="1543050" cy="1105719"/>
          </a:xfrm>
        </p:grpSpPr>
        <p:sp>
          <p:nvSpPr>
            <p:cNvPr id="3" name="对角圆角矩形 1"/>
            <p:cNvSpPr/>
            <p:nvPr/>
          </p:nvSpPr>
          <p:spPr>
            <a:xfrm>
              <a:off x="676275" y="1709058"/>
              <a:ext cx="1543050" cy="1105719"/>
            </a:xfrm>
            <a:prstGeom prst="round2DiagRect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sz="200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4" name="文本框 10"/>
            <p:cNvSpPr txBox="1"/>
            <p:nvPr/>
          </p:nvSpPr>
          <p:spPr>
            <a:xfrm>
              <a:off x="676276" y="2062611"/>
              <a:ext cx="1529507" cy="253916"/>
            </a:xfrm>
            <a:prstGeom prst="rect">
              <a:avLst/>
            </a:prstGeom>
            <a:noFill/>
          </p:spPr>
          <p:txBody>
            <a:bodyPr wrap="none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3600" b="1">
                  <a:solidFill>
                    <a:schemeClr val="bg1"/>
                  </a:solidFill>
                  <a:cs typeface="+mn-ea"/>
                  <a:sym typeface="+mn-lt"/>
                </a:rPr>
                <a:t>MFCC</a:t>
              </a:r>
            </a:p>
          </p:txBody>
        </p:sp>
      </p:grpSp>
      <p:sp>
        <p:nvSpPr>
          <p:cNvPr id="5" name="矩形 4"/>
          <p:cNvSpPr/>
          <p:nvPr/>
        </p:nvSpPr>
        <p:spPr>
          <a:xfrm>
            <a:off x="3679371" y="315686"/>
            <a:ext cx="8305799" cy="6248400"/>
          </a:xfrm>
          <a:prstGeom prst="rect">
            <a:avLst/>
          </a:prstGeom>
          <a:solidFill>
            <a:schemeClr val="bg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3638730" y="419735"/>
            <a:ext cx="8142786" cy="1964599"/>
          </a:xfrm>
          <a:prstGeom prst="rect">
            <a:avLst/>
          </a:prstGeom>
          <a:noFill/>
        </p:spPr>
        <p:txBody>
          <a:bodyPr wrap="square" rtlCol="0"/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zh-CN" sz="3200" b="1" dirty="0" err="1">
                <a:solidFill>
                  <a:schemeClr val="bg1"/>
                </a:solidFill>
                <a:sym typeface="+mn-ea"/>
              </a:rPr>
              <a:t>MFCC</a:t>
            </a:r>
            <a:endParaRPr lang="en-US" altLang="zh-CN" sz="3200" b="1" dirty="0">
              <a:solidFill>
                <a:schemeClr val="bg1"/>
              </a:solidFill>
              <a:sym typeface="+mn-ea"/>
            </a:endParaRPr>
          </a:p>
          <a:p>
            <a:pPr lvl="1"/>
            <a:r>
              <a:rPr lang="en-US" altLang="zh-CN" sz="3200" b="1" dirty="0">
                <a:solidFill>
                  <a:schemeClr val="bg1"/>
                </a:solidFill>
                <a:sym typeface="+mn-ea"/>
              </a:rPr>
              <a:t>Mel</a:t>
            </a:r>
            <a:r>
              <a:rPr lang="zh-CN" altLang="en-US" sz="3200" b="1" dirty="0">
                <a:solidFill>
                  <a:schemeClr val="bg1"/>
                </a:solidFill>
                <a:sym typeface="+mn-ea"/>
              </a:rPr>
              <a:t>滤波器</a:t>
            </a:r>
            <a:endParaRPr lang="en-US" altLang="zh-CN" sz="3200" b="1" dirty="0">
              <a:solidFill>
                <a:schemeClr val="bg1"/>
              </a:solidFill>
              <a:sym typeface="+mn-ea"/>
            </a:endParaRPr>
          </a:p>
          <a:p>
            <a:pPr lvl="1"/>
            <a:r>
              <a:rPr lang="en-US" altLang="zh-CN" sz="2400" b="1" dirty="0" err="1">
                <a:solidFill>
                  <a:schemeClr val="bg1"/>
                </a:solidFill>
                <a:sym typeface="+mn-ea"/>
              </a:rPr>
              <a:t>Matlab</a:t>
            </a:r>
            <a:r>
              <a:rPr lang="zh-CN" altLang="en-US" sz="2400" b="1" dirty="0">
                <a:solidFill>
                  <a:schemeClr val="bg1"/>
                </a:solidFill>
                <a:sym typeface="+mn-ea"/>
              </a:rPr>
              <a:t>工具箱</a:t>
            </a:r>
            <a:r>
              <a:rPr lang="en-US" altLang="zh-CN" sz="2400" b="1" dirty="0" err="1">
                <a:solidFill>
                  <a:schemeClr val="bg1"/>
                </a:solidFill>
                <a:sym typeface="+mn-ea"/>
              </a:rPr>
              <a:t>voicebox</a:t>
            </a:r>
            <a:r>
              <a:rPr lang="zh-CN" altLang="en-US" sz="2400" b="1" dirty="0">
                <a:solidFill>
                  <a:schemeClr val="bg1"/>
                </a:solidFill>
                <a:sym typeface="+mn-ea"/>
              </a:rPr>
              <a:t>中的</a:t>
            </a:r>
            <a:r>
              <a:rPr lang="en-US" altLang="zh-CN" sz="2400" b="1" dirty="0" err="1">
                <a:solidFill>
                  <a:schemeClr val="bg1"/>
                </a:solidFill>
              </a:rPr>
              <a:t>melbankm</a:t>
            </a:r>
            <a:r>
              <a:rPr lang="zh-CN" altLang="en-US" sz="2400" b="1" dirty="0">
                <a:solidFill>
                  <a:schemeClr val="bg1"/>
                </a:solidFill>
              </a:rPr>
              <a:t>函数。</a:t>
            </a:r>
            <a:endParaRPr lang="en-US" altLang="zh-CN" sz="2400" b="1" dirty="0">
              <a:solidFill>
                <a:schemeClr val="bg1"/>
              </a:solidFill>
            </a:endParaRPr>
          </a:p>
          <a:p>
            <a:pPr lvl="1"/>
            <a:endParaRPr lang="zh-CN" altLang="en-US" sz="3200" b="1" dirty="0">
              <a:solidFill>
                <a:schemeClr val="bg1"/>
              </a:solidFill>
              <a:sym typeface="+mn-ea"/>
            </a:endParaRPr>
          </a:p>
          <a:p>
            <a:pPr lvl="1"/>
            <a:endParaRPr lang="zh-CN" altLang="en-US" sz="3200" b="1" dirty="0">
              <a:solidFill>
                <a:schemeClr val="bg1"/>
              </a:solidFill>
              <a:sym typeface="+mn-ea"/>
            </a:endParaRPr>
          </a:p>
          <a:p>
            <a:pPr lvl="1"/>
            <a:endParaRPr lang="zh-CN" altLang="en-US" sz="3200" b="1" dirty="0">
              <a:solidFill>
                <a:schemeClr val="bg1"/>
              </a:solidFill>
              <a:sym typeface="+mn-ea"/>
            </a:endParaRPr>
          </a:p>
          <a:p>
            <a:pPr lvl="1"/>
            <a:endParaRPr lang="zh-CN" altLang="en-US" sz="3200" b="1" dirty="0">
              <a:solidFill>
                <a:schemeClr val="bg1"/>
              </a:solidFill>
              <a:sym typeface="+mn-ea"/>
            </a:endParaRPr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027713" y="2354717"/>
            <a:ext cx="7753803" cy="37848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755181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="">
      <p:transition spd="slow"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540000" y="419735"/>
            <a:ext cx="504000" cy="504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360000" y="282575"/>
            <a:ext cx="504000" cy="504000"/>
          </a:xfrm>
          <a:prstGeom prst="rect">
            <a:avLst/>
          </a:prstGeom>
          <a:solidFill>
            <a:schemeClr val="bg1">
              <a:alpha val="0"/>
            </a:schemeClr>
          </a:solidFill>
          <a:ln w="12700" cmpd="sng">
            <a:solidFill>
              <a:schemeClr val="bg1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949325" y="2479675"/>
            <a:ext cx="2417445" cy="1898015"/>
            <a:chOff x="676275" y="1709058"/>
            <a:chExt cx="1543050" cy="1105719"/>
          </a:xfrm>
        </p:grpSpPr>
        <p:sp>
          <p:nvSpPr>
            <p:cNvPr id="3" name="对角圆角矩形 1"/>
            <p:cNvSpPr/>
            <p:nvPr/>
          </p:nvSpPr>
          <p:spPr>
            <a:xfrm>
              <a:off x="676275" y="1709058"/>
              <a:ext cx="1543050" cy="1105719"/>
            </a:xfrm>
            <a:prstGeom prst="round2DiagRect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sz="200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4" name="文本框 10"/>
            <p:cNvSpPr txBox="1"/>
            <p:nvPr/>
          </p:nvSpPr>
          <p:spPr>
            <a:xfrm>
              <a:off x="676276" y="2062611"/>
              <a:ext cx="1529507" cy="253916"/>
            </a:xfrm>
            <a:prstGeom prst="rect">
              <a:avLst/>
            </a:prstGeom>
            <a:noFill/>
          </p:spPr>
          <p:txBody>
            <a:bodyPr wrap="none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3600" b="1">
                  <a:solidFill>
                    <a:schemeClr val="bg1"/>
                  </a:solidFill>
                  <a:cs typeface="+mn-ea"/>
                  <a:sym typeface="+mn-lt"/>
                </a:rPr>
                <a:t>MFCC</a:t>
              </a:r>
            </a:p>
          </p:txBody>
        </p:sp>
      </p:grpSp>
      <p:sp>
        <p:nvSpPr>
          <p:cNvPr id="5" name="矩形 4"/>
          <p:cNvSpPr/>
          <p:nvPr/>
        </p:nvSpPr>
        <p:spPr>
          <a:xfrm>
            <a:off x="3712028" y="816428"/>
            <a:ext cx="8044543" cy="4963885"/>
          </a:xfrm>
          <a:prstGeom prst="rect">
            <a:avLst/>
          </a:prstGeom>
          <a:solidFill>
            <a:schemeClr val="bg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3668214" y="1028972"/>
            <a:ext cx="8142786" cy="1964599"/>
          </a:xfrm>
          <a:prstGeom prst="rect">
            <a:avLst/>
          </a:prstGeom>
          <a:noFill/>
        </p:spPr>
        <p:txBody>
          <a:bodyPr wrap="square" rtlCol="0"/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zh-CN" sz="3200" b="1" dirty="0" err="1">
                <a:solidFill>
                  <a:schemeClr val="bg1"/>
                </a:solidFill>
                <a:sym typeface="+mn-ea"/>
              </a:rPr>
              <a:t>MFCC</a:t>
            </a:r>
            <a:endParaRPr lang="en-US" altLang="zh-CN" sz="3200" b="1" dirty="0">
              <a:solidFill>
                <a:schemeClr val="bg1"/>
              </a:solidFill>
              <a:sym typeface="+mn-ea"/>
            </a:endParaRPr>
          </a:p>
          <a:p>
            <a:pPr lvl="1"/>
            <a:r>
              <a:rPr lang="en-US" altLang="zh-CN" sz="2800" b="1" dirty="0" err="1">
                <a:solidFill>
                  <a:schemeClr val="bg1"/>
                </a:solidFill>
                <a:sym typeface="+mn-ea"/>
              </a:rPr>
              <a:t>DCT</a:t>
            </a:r>
            <a:r>
              <a:rPr lang="zh-CN" altLang="en-US" sz="2800" b="1" dirty="0">
                <a:solidFill>
                  <a:schemeClr val="bg1"/>
                </a:solidFill>
                <a:sym typeface="+mn-ea"/>
              </a:rPr>
              <a:t>离散余弦变换</a:t>
            </a:r>
            <a:endParaRPr lang="en-US" altLang="zh-CN" sz="2800" b="1" dirty="0">
              <a:solidFill>
                <a:schemeClr val="bg1"/>
              </a:solidFill>
              <a:sym typeface="+mn-ea"/>
            </a:endParaRPr>
          </a:p>
          <a:p>
            <a:pPr lvl="1"/>
            <a:endParaRPr lang="zh-CN" altLang="en-US" sz="3200" b="1" dirty="0">
              <a:solidFill>
                <a:schemeClr val="bg1"/>
              </a:solidFill>
              <a:sym typeface="+mn-ea"/>
            </a:endParaRPr>
          </a:p>
          <a:p>
            <a:pPr lvl="1"/>
            <a:endParaRPr lang="zh-CN" altLang="en-US" sz="3200" b="1" dirty="0">
              <a:solidFill>
                <a:schemeClr val="bg1"/>
              </a:solidFill>
              <a:sym typeface="+mn-ea"/>
            </a:endParaRPr>
          </a:p>
          <a:p>
            <a:pPr lvl="1"/>
            <a:endParaRPr lang="zh-CN" altLang="en-US" sz="3200" b="1" dirty="0">
              <a:solidFill>
                <a:schemeClr val="bg1"/>
              </a:solidFill>
              <a:sym typeface="+mn-ea"/>
            </a:endParaRPr>
          </a:p>
          <a:p>
            <a:pPr lvl="1"/>
            <a:endParaRPr lang="zh-CN" altLang="en-US" sz="3200" b="1" dirty="0">
              <a:solidFill>
                <a:schemeClr val="bg1"/>
              </a:solidFill>
              <a:sym typeface="+mn-ea"/>
            </a:endParaRPr>
          </a:p>
        </p:txBody>
      </p:sp>
      <p:pic>
        <p:nvPicPr>
          <p:cNvPr id="34818" name="Picture 2" descr="C:\Users\lenovo\Desktop\311241107519673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861831" y="2202996"/>
            <a:ext cx="5101318" cy="2949742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="">
      <p:transition spd="slow"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540000" y="419735"/>
            <a:ext cx="504000" cy="504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360000" y="282575"/>
            <a:ext cx="504000" cy="504000"/>
          </a:xfrm>
          <a:prstGeom prst="rect">
            <a:avLst/>
          </a:prstGeom>
          <a:solidFill>
            <a:schemeClr val="bg1">
              <a:alpha val="0"/>
            </a:schemeClr>
          </a:solidFill>
          <a:ln w="12700" cmpd="sng">
            <a:solidFill>
              <a:schemeClr val="bg1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949325" y="2479675"/>
            <a:ext cx="2417445" cy="1898015"/>
            <a:chOff x="676275" y="1709058"/>
            <a:chExt cx="1543050" cy="1105719"/>
          </a:xfrm>
        </p:grpSpPr>
        <p:sp>
          <p:nvSpPr>
            <p:cNvPr id="3" name="对角圆角矩形 1"/>
            <p:cNvSpPr/>
            <p:nvPr/>
          </p:nvSpPr>
          <p:spPr>
            <a:xfrm>
              <a:off x="676275" y="1709058"/>
              <a:ext cx="1543050" cy="1105719"/>
            </a:xfrm>
            <a:prstGeom prst="round2DiagRect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sz="200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4" name="文本框 10"/>
            <p:cNvSpPr txBox="1"/>
            <p:nvPr/>
          </p:nvSpPr>
          <p:spPr>
            <a:xfrm>
              <a:off x="676276" y="2062611"/>
              <a:ext cx="1529507" cy="253916"/>
            </a:xfrm>
            <a:prstGeom prst="rect">
              <a:avLst/>
            </a:prstGeom>
            <a:noFill/>
          </p:spPr>
          <p:txBody>
            <a:bodyPr wrap="none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3600" b="1">
                  <a:solidFill>
                    <a:schemeClr val="bg1"/>
                  </a:solidFill>
                  <a:cs typeface="+mn-ea"/>
                  <a:sym typeface="+mn-lt"/>
                </a:rPr>
                <a:t>MFCC</a:t>
              </a:r>
            </a:p>
          </p:txBody>
        </p:sp>
      </p:grpSp>
      <p:sp>
        <p:nvSpPr>
          <p:cNvPr id="5" name="矩形 4"/>
          <p:cNvSpPr/>
          <p:nvPr/>
        </p:nvSpPr>
        <p:spPr>
          <a:xfrm>
            <a:off x="3679371" y="315686"/>
            <a:ext cx="8305799" cy="6248400"/>
          </a:xfrm>
          <a:prstGeom prst="rect">
            <a:avLst/>
          </a:prstGeom>
          <a:solidFill>
            <a:schemeClr val="bg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3755571" y="419735"/>
            <a:ext cx="8098971" cy="5972901"/>
          </a:xfrm>
          <a:prstGeom prst="rect">
            <a:avLst/>
          </a:prstGeom>
          <a:noFill/>
        </p:spPr>
        <p:txBody>
          <a:bodyPr wrap="square" rtlCol="0"/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zh-CN" sz="3200" b="1" dirty="0" err="1">
                <a:solidFill>
                  <a:schemeClr val="bg1"/>
                </a:solidFill>
                <a:sym typeface="+mn-ea"/>
              </a:rPr>
              <a:t>MFCC</a:t>
            </a:r>
            <a:endParaRPr lang="en-US" altLang="zh-CN" sz="3200" b="1" dirty="0">
              <a:solidFill>
                <a:schemeClr val="bg1"/>
              </a:solidFill>
              <a:sym typeface="+mn-ea"/>
            </a:endParaRPr>
          </a:p>
          <a:p>
            <a:pPr lvl="1"/>
            <a:endParaRPr lang="en-US" altLang="zh-CN" sz="3200" b="1" dirty="0">
              <a:solidFill>
                <a:schemeClr val="bg1"/>
              </a:solidFill>
              <a:sym typeface="+mn-ea"/>
            </a:endParaRPr>
          </a:p>
          <a:p>
            <a:pPr lvl="1"/>
            <a:endParaRPr lang="zh-CN" altLang="en-US" sz="3200" b="1" dirty="0">
              <a:solidFill>
                <a:schemeClr val="bg1"/>
              </a:solidFill>
              <a:sym typeface="+mn-ea"/>
            </a:endParaRPr>
          </a:p>
          <a:p>
            <a:pPr lvl="1"/>
            <a:endParaRPr lang="zh-CN" altLang="en-US" sz="3200" b="1" dirty="0">
              <a:solidFill>
                <a:schemeClr val="bg1"/>
              </a:solidFill>
              <a:sym typeface="+mn-ea"/>
            </a:endParaRPr>
          </a:p>
          <a:p>
            <a:pPr lvl="1"/>
            <a:endParaRPr lang="zh-CN" altLang="en-US" sz="3200" b="1" dirty="0">
              <a:solidFill>
                <a:schemeClr val="bg1"/>
              </a:solidFill>
              <a:sym typeface="+mn-ea"/>
            </a:endParaRPr>
          </a:p>
          <a:p>
            <a:pPr lvl="1"/>
            <a:endParaRPr lang="zh-CN" altLang="en-US" sz="3200" b="1" dirty="0">
              <a:solidFill>
                <a:schemeClr val="bg1"/>
              </a:solidFill>
              <a:sym typeface="+mn-ea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844B02E0-95F1-4FD4-9577-18F43CB342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5056" y="1556564"/>
            <a:ext cx="4080000" cy="30600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DC3E39D8-B9D6-4AA1-9E87-552A14ECF7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8533" y="1556564"/>
            <a:ext cx="4080000" cy="3060000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C916CCF8-39DB-4CB4-B2A8-33CD4998E859}"/>
              </a:ext>
            </a:extLst>
          </p:cNvPr>
          <p:cNvSpPr txBox="1"/>
          <p:nvPr/>
        </p:nvSpPr>
        <p:spPr>
          <a:xfrm>
            <a:off x="9722576" y="4720613"/>
            <a:ext cx="15267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</a:rPr>
              <a:t>a</a:t>
            </a:r>
            <a:r>
              <a:rPr lang="zh-CN" altLang="en-US" sz="2400" b="1" dirty="0">
                <a:solidFill>
                  <a:schemeClr val="bg1"/>
                </a:solidFill>
              </a:rPr>
              <a:t>元音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DF581B25-911E-4CDA-9382-CEE027C9FE51}"/>
              </a:ext>
            </a:extLst>
          </p:cNvPr>
          <p:cNvSpPr txBox="1"/>
          <p:nvPr/>
        </p:nvSpPr>
        <p:spPr>
          <a:xfrm>
            <a:off x="5014233" y="4720613"/>
            <a:ext cx="15267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err="1">
                <a:solidFill>
                  <a:schemeClr val="bg1"/>
                </a:solidFill>
              </a:rPr>
              <a:t>i</a:t>
            </a:r>
            <a:r>
              <a:rPr lang="zh-CN" altLang="en-US" sz="2400" b="1" dirty="0">
                <a:solidFill>
                  <a:schemeClr val="bg1"/>
                </a:solidFill>
              </a:rPr>
              <a:t>元音</a:t>
            </a:r>
          </a:p>
        </p:txBody>
      </p:sp>
    </p:spTree>
    <p:extLst>
      <p:ext uri="{BB962C8B-B14F-4D97-AF65-F5344CB8AC3E}">
        <p14:creationId xmlns:p14="http://schemas.microsoft.com/office/powerpoint/2010/main" val="432259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="">
      <p:transition spd="slow"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/>
          <p:cNvSpPr/>
          <p:nvPr/>
        </p:nvSpPr>
        <p:spPr>
          <a:xfrm>
            <a:off x="657859" y="848995"/>
            <a:ext cx="5710283" cy="5825490"/>
          </a:xfrm>
          <a:prstGeom prst="rect">
            <a:avLst/>
          </a:prstGeom>
          <a:solidFill>
            <a:srgbClr val="FFFFFF">
              <a:alpha val="1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600" b="1" dirty="0">
                <a:latin typeface="+mn-ea"/>
                <a:sym typeface="Arial" panose="020B0604020202020204" pitchFamily="34" charset="0"/>
              </a:rPr>
              <a:t>语音的数字模型</a:t>
            </a:r>
            <a:endParaRPr lang="zh-CN" sz="3600" b="1" dirty="0">
              <a:latin typeface="+mn-ea"/>
              <a:sym typeface="Arial" panose="020B0604020202020204" pitchFamily="34" charset="0"/>
            </a:endParaRPr>
          </a:p>
          <a:p>
            <a:pPr marL="1485900" lvl="2" indent="-571500" algn="l">
              <a:buFont typeface="Wingdings" panose="05000000000000000000" charset="0"/>
              <a:buChar char="Ø"/>
            </a:pPr>
            <a:r>
              <a:rPr lang="zh-CN" altLang="en-US" sz="3600" b="1" dirty="0">
                <a:latin typeface="+mn-ea"/>
                <a:sym typeface="Arial" panose="020B0604020202020204" pitchFamily="34" charset="0"/>
              </a:rPr>
              <a:t>声门波</a:t>
            </a:r>
            <a:endParaRPr lang="en-US" altLang="zh-CN" sz="3600" b="1" dirty="0">
              <a:latin typeface="+mn-ea"/>
              <a:sym typeface="Arial" panose="020B0604020202020204" pitchFamily="34" charset="0"/>
            </a:endParaRPr>
          </a:p>
          <a:p>
            <a:pPr marL="1943100" lvl="3" indent="-571500">
              <a:buFont typeface="Wingdings" panose="05000000000000000000" charset="0"/>
              <a:buChar char="Ø"/>
            </a:pPr>
            <a:r>
              <a:rPr lang="zh-CN" altLang="en-US" sz="3200" b="1" dirty="0">
                <a:latin typeface="+mn-ea"/>
                <a:sym typeface="Arial" panose="020B0604020202020204" pitchFamily="34" charset="0"/>
              </a:rPr>
              <a:t>浊音波</a:t>
            </a:r>
            <a:endParaRPr lang="en-US" altLang="zh-CN" sz="3200" b="1" dirty="0">
              <a:latin typeface="+mn-ea"/>
              <a:sym typeface="Arial" panose="020B0604020202020204" pitchFamily="34" charset="0"/>
            </a:endParaRPr>
          </a:p>
          <a:p>
            <a:pPr marL="1943100" lvl="3" indent="-571500">
              <a:buFont typeface="Wingdings" panose="05000000000000000000" charset="0"/>
              <a:buChar char="Ø"/>
            </a:pPr>
            <a:r>
              <a:rPr lang="zh-CN" altLang="en-US" sz="3200" b="1" dirty="0">
                <a:latin typeface="+mn-ea"/>
                <a:sym typeface="Arial" panose="020B0604020202020204" pitchFamily="34" charset="0"/>
              </a:rPr>
              <a:t>噪声波</a:t>
            </a:r>
            <a:endParaRPr lang="en-US" altLang="zh-CN" sz="3200" b="1" dirty="0">
              <a:latin typeface="+mn-ea"/>
              <a:sym typeface="Arial" panose="020B0604020202020204" pitchFamily="34" charset="0"/>
            </a:endParaRPr>
          </a:p>
          <a:p>
            <a:pPr marL="1485900" lvl="2" indent="-571500" algn="l">
              <a:buFont typeface="Wingdings" panose="05000000000000000000" charset="0"/>
              <a:buChar char="Ø"/>
            </a:pPr>
            <a:r>
              <a:rPr lang="zh-CN" altLang="en-US" sz="3600" b="1" dirty="0">
                <a:latin typeface="+mn-ea"/>
                <a:sym typeface="Arial" panose="020B0604020202020204" pitchFamily="34" charset="0"/>
              </a:rPr>
              <a:t>共鸣参数</a:t>
            </a:r>
            <a:endParaRPr lang="en-US" altLang="zh-CN" sz="3600" b="1" dirty="0">
              <a:latin typeface="+mn-ea"/>
              <a:sym typeface="Arial" panose="020B0604020202020204" pitchFamily="34" charset="0"/>
            </a:endParaRPr>
          </a:p>
          <a:p>
            <a:pPr marL="1485900" lvl="2" indent="-571500" algn="l">
              <a:buFont typeface="Wingdings" panose="05000000000000000000" charset="0"/>
              <a:buChar char="Ø"/>
            </a:pPr>
            <a:r>
              <a:rPr lang="zh-CN" altLang="en-US" sz="3600" b="1" dirty="0">
                <a:latin typeface="+mn-ea"/>
                <a:sym typeface="Arial" panose="020B0604020202020204" pitchFamily="34" charset="0"/>
              </a:rPr>
              <a:t>唇辐射</a:t>
            </a:r>
            <a:endParaRPr lang="en-US" altLang="zh-CN" sz="3600" b="1" dirty="0">
              <a:latin typeface="+mn-ea"/>
              <a:sym typeface="Arial" panose="020B0604020202020204" pitchFamily="34" charset="0"/>
            </a:endParaRPr>
          </a:p>
          <a:p>
            <a:pPr marL="1485900" lvl="2" indent="-571500" algn="l">
              <a:buFont typeface="Wingdings" panose="05000000000000000000" charset="0"/>
              <a:buChar char="Ø"/>
            </a:pPr>
            <a:endParaRPr lang="en-US" altLang="zh-CN" sz="3600" b="1" dirty="0">
              <a:latin typeface="+mn-ea"/>
              <a:sym typeface="Arial" panose="020B0604020202020204" pitchFamily="34" charset="0"/>
            </a:endParaRPr>
          </a:p>
          <a:p>
            <a:pPr marL="1485900" lvl="2" indent="-571500" algn="l">
              <a:buFont typeface="Wingdings" panose="05000000000000000000" charset="0"/>
              <a:buChar char="Ø"/>
            </a:pPr>
            <a:endParaRPr lang="en-US" altLang="zh-CN" sz="3600" b="1" dirty="0">
              <a:latin typeface="+mn-ea"/>
              <a:sym typeface="Arial" panose="020B0604020202020204" pitchFamily="34" charset="0"/>
            </a:endParaRPr>
          </a:p>
          <a:p>
            <a:pPr marL="1485900" lvl="2" indent="-571500" algn="l">
              <a:buFont typeface="Wingdings" panose="05000000000000000000" charset="0"/>
              <a:buChar char="Ø"/>
            </a:pPr>
            <a:endParaRPr lang="zh-CN" sz="3600" b="1" dirty="0">
              <a:latin typeface="+mn-ea"/>
              <a:sym typeface="Arial" panose="020B0604020202020204" pitchFamily="34" charset="0"/>
            </a:endParaRPr>
          </a:p>
        </p:txBody>
      </p:sp>
      <p:sp>
        <p:nvSpPr>
          <p:cNvPr id="16" name="TextBox 8"/>
          <p:cNvSpPr txBox="1"/>
          <p:nvPr/>
        </p:nvSpPr>
        <p:spPr>
          <a:xfrm>
            <a:off x="4723765" y="285433"/>
            <a:ext cx="2922905" cy="49212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Summary</a:t>
            </a:r>
          </a:p>
        </p:txBody>
      </p:sp>
      <p:cxnSp>
        <p:nvCxnSpPr>
          <p:cNvPr id="2" name="直接连接符 1"/>
          <p:cNvCxnSpPr/>
          <p:nvPr/>
        </p:nvCxnSpPr>
        <p:spPr>
          <a:xfrm>
            <a:off x="734695" y="562610"/>
            <a:ext cx="4320000" cy="0"/>
          </a:xfrm>
          <a:prstGeom prst="line">
            <a:avLst/>
          </a:prstGeom>
          <a:ln w="28575" cmpd="sng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/>
        </p:nvCxnSpPr>
        <p:spPr>
          <a:xfrm flipV="1">
            <a:off x="7244080" y="509905"/>
            <a:ext cx="4320000" cy="31750"/>
          </a:xfrm>
          <a:prstGeom prst="line">
            <a:avLst/>
          </a:prstGeom>
          <a:ln w="28575" cmpd="sng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/>
          <p:cNvSpPr/>
          <p:nvPr/>
        </p:nvSpPr>
        <p:spPr>
          <a:xfrm>
            <a:off x="6555105" y="848360"/>
            <a:ext cx="5153025" cy="5826125"/>
          </a:xfrm>
          <a:prstGeom prst="rect">
            <a:avLst/>
          </a:prstGeom>
          <a:solidFill>
            <a:schemeClr val="bg1">
              <a:lumMod val="9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600" b="1" dirty="0">
                <a:latin typeface="+mn-ea"/>
                <a:sym typeface="Arial" panose="020B0604020202020204" pitchFamily="34" charset="0"/>
              </a:rPr>
              <a:t>语音的频域参数</a:t>
            </a:r>
            <a:endParaRPr lang="zh-CN" altLang="zh-CN" sz="3600" b="1" dirty="0">
              <a:latin typeface="+mn-ea"/>
              <a:sym typeface="Arial" panose="020B0604020202020204" pitchFamily="34" charset="0"/>
            </a:endParaRPr>
          </a:p>
          <a:p>
            <a:pPr marL="1485900" lvl="2" indent="-571500" algn="l">
              <a:buFont typeface="Wingdings" panose="05000000000000000000" charset="0"/>
              <a:buChar char="Ø"/>
            </a:pPr>
            <a:r>
              <a:rPr lang="zh-CN" altLang="en-US" sz="3600" b="1" dirty="0">
                <a:latin typeface="+mn-ea"/>
                <a:sym typeface="Arial" panose="020B0604020202020204" pitchFamily="34" charset="0"/>
              </a:rPr>
              <a:t>频谱</a:t>
            </a:r>
            <a:endParaRPr lang="en-US" altLang="zh-CN" sz="3600" b="1" dirty="0">
              <a:latin typeface="+mn-ea"/>
              <a:sym typeface="Arial" panose="020B0604020202020204" pitchFamily="34" charset="0"/>
            </a:endParaRPr>
          </a:p>
          <a:p>
            <a:pPr marL="1485900" lvl="2" indent="-571500" algn="l">
              <a:buFont typeface="Wingdings" panose="05000000000000000000" charset="0"/>
              <a:buChar char="Ø"/>
            </a:pPr>
            <a:r>
              <a:rPr lang="en-US" altLang="zh-CN" sz="3600" b="1" dirty="0" err="1">
                <a:latin typeface="+mn-ea"/>
                <a:sym typeface="Arial" panose="020B0604020202020204" pitchFamily="34" charset="0"/>
              </a:rPr>
              <a:t>LPC</a:t>
            </a:r>
            <a:endParaRPr lang="en-US" altLang="zh-CN" sz="3600" b="1" dirty="0">
              <a:latin typeface="+mn-ea"/>
              <a:sym typeface="Arial" panose="020B0604020202020204" pitchFamily="34" charset="0"/>
            </a:endParaRPr>
          </a:p>
          <a:p>
            <a:pPr marL="1485900" lvl="2" indent="-571500" algn="l">
              <a:buFont typeface="Wingdings" panose="05000000000000000000" charset="0"/>
              <a:buChar char="Ø"/>
            </a:pPr>
            <a:r>
              <a:rPr lang="zh-CN" altLang="en-US" sz="3600" b="1" dirty="0">
                <a:latin typeface="+mn-ea"/>
                <a:sym typeface="Arial" panose="020B0604020202020204" pitchFamily="34" charset="0"/>
              </a:rPr>
              <a:t>倒谱</a:t>
            </a:r>
            <a:endParaRPr lang="en-US" altLang="zh-CN" sz="3600" b="1" dirty="0">
              <a:latin typeface="+mn-ea"/>
              <a:sym typeface="Arial" panose="020B0604020202020204" pitchFamily="34" charset="0"/>
            </a:endParaRPr>
          </a:p>
          <a:p>
            <a:pPr marL="1485900" lvl="2" indent="-571500" algn="l">
              <a:buFont typeface="Wingdings" panose="05000000000000000000" charset="0"/>
              <a:buChar char="Ø"/>
            </a:pPr>
            <a:r>
              <a:rPr lang="en-US" altLang="zh-CN" sz="3600" b="1" dirty="0" err="1">
                <a:latin typeface="+mn-ea"/>
                <a:sym typeface="Arial" panose="020B0604020202020204" pitchFamily="34" charset="0"/>
              </a:rPr>
              <a:t>MFCC</a:t>
            </a:r>
            <a:endParaRPr lang="en-US" altLang="zh-CN" sz="3600" b="1" dirty="0">
              <a:latin typeface="+mn-ea"/>
              <a:sym typeface="Arial" panose="020B0604020202020204" pitchFamily="34" charset="0"/>
            </a:endParaRPr>
          </a:p>
          <a:p>
            <a:pPr marL="1485900" lvl="2" indent="-571500" algn="l">
              <a:buFont typeface="Wingdings" panose="05000000000000000000" charset="0"/>
              <a:buChar char="Ø"/>
            </a:pPr>
            <a:endParaRPr lang="en-US" altLang="zh-CN" sz="3600" b="1" dirty="0">
              <a:latin typeface="+mn-ea"/>
              <a:sym typeface="Arial" panose="020B0604020202020204" pitchFamily="34" charset="0"/>
            </a:endParaRPr>
          </a:p>
          <a:p>
            <a:pPr marL="1028700" lvl="1" indent="-571500" algn="l">
              <a:lnSpc>
                <a:spcPct val="120000"/>
              </a:lnSpc>
              <a:buFont typeface="Wingdings" panose="05000000000000000000" charset="0"/>
              <a:buChar char="Ø"/>
            </a:pPr>
            <a:endParaRPr lang="zh-CN" altLang="en-US" sz="3600" b="1" dirty="0"/>
          </a:p>
          <a:p>
            <a:pPr marL="1028700" lvl="1" indent="-571500" algn="l">
              <a:lnSpc>
                <a:spcPct val="120000"/>
              </a:lnSpc>
              <a:buFont typeface="Wingdings" panose="05000000000000000000" charset="0"/>
              <a:buChar char="Ø"/>
            </a:pPr>
            <a:endParaRPr lang="zh-CN" altLang="en-US" sz="3600" b="1" dirty="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747737" y="3361312"/>
            <a:ext cx="5083294" cy="922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zh-CN" sz="5400" b="1" spc="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2022</a:t>
            </a:r>
            <a:endParaRPr lang="en-US" altLang="zh-CN" sz="5400" b="1" spc="4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cs typeface="+mn-ea"/>
              <a:sym typeface="+mn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136892" y="1432559"/>
            <a:ext cx="4241800" cy="1737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7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谢   谢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540000" y="419735"/>
            <a:ext cx="504000" cy="504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360000" y="282575"/>
            <a:ext cx="504000" cy="504000"/>
          </a:xfrm>
          <a:prstGeom prst="rect">
            <a:avLst/>
          </a:prstGeom>
          <a:solidFill>
            <a:schemeClr val="bg1">
              <a:alpha val="0"/>
            </a:schemeClr>
          </a:solidFill>
          <a:ln w="12700" cmpd="sng">
            <a:solidFill>
              <a:schemeClr val="bg1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949325" y="2479675"/>
            <a:ext cx="2417763" cy="1898015"/>
            <a:chOff x="676275" y="1709058"/>
            <a:chExt cx="1543253" cy="1105719"/>
          </a:xfrm>
        </p:grpSpPr>
        <p:sp>
          <p:nvSpPr>
            <p:cNvPr id="3" name="对角圆角矩形 1"/>
            <p:cNvSpPr/>
            <p:nvPr/>
          </p:nvSpPr>
          <p:spPr>
            <a:xfrm>
              <a:off x="676275" y="1709058"/>
              <a:ext cx="1543050" cy="1105719"/>
            </a:xfrm>
            <a:prstGeom prst="round2DiagRect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sz="200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4" name="文本框 10"/>
            <p:cNvSpPr txBox="1"/>
            <p:nvPr/>
          </p:nvSpPr>
          <p:spPr>
            <a:xfrm>
              <a:off x="690021" y="1934883"/>
              <a:ext cx="1529507" cy="253916"/>
            </a:xfrm>
            <a:prstGeom prst="rect">
              <a:avLst/>
            </a:prstGeom>
            <a:noFill/>
          </p:spPr>
          <p:txBody>
            <a:bodyPr wrap="none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3600" b="1" dirty="0">
                  <a:solidFill>
                    <a:schemeClr val="bg1"/>
                  </a:solidFill>
                  <a:cs typeface="+mn-ea"/>
                  <a:sym typeface="+mn-lt"/>
                </a:rPr>
                <a:t>言语过程的</a:t>
              </a:r>
              <a:endParaRPr lang="en-US" altLang="zh-CN" sz="3600" b="1" dirty="0">
                <a:solidFill>
                  <a:schemeClr val="bg1"/>
                </a:solidFill>
                <a:cs typeface="+mn-ea"/>
                <a:sym typeface="+mn-lt"/>
              </a:endParaRPr>
            </a:p>
            <a:p>
              <a:pPr algn="ctr"/>
              <a:r>
                <a:rPr lang="zh-CN" altLang="en-US" sz="3600" b="1" dirty="0">
                  <a:solidFill>
                    <a:schemeClr val="bg1"/>
                  </a:solidFill>
                  <a:cs typeface="+mn-ea"/>
                  <a:sym typeface="+mn-lt"/>
                </a:rPr>
                <a:t>数据模拟</a:t>
              </a:r>
              <a:endParaRPr lang="en-US" altLang="zh-CN" sz="36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5" name="矩形 4"/>
          <p:cNvSpPr/>
          <p:nvPr/>
        </p:nvSpPr>
        <p:spPr>
          <a:xfrm>
            <a:off x="3769859" y="187360"/>
            <a:ext cx="8013337" cy="6518239"/>
          </a:xfrm>
          <a:prstGeom prst="rect">
            <a:avLst/>
          </a:prstGeom>
          <a:solidFill>
            <a:schemeClr val="bg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28600" lvl="1" indent="0">
              <a:buNone/>
            </a:pPr>
            <a:endParaRPr lang="zh-CN" altLang="en-US"/>
          </a:p>
        </p:txBody>
      </p:sp>
      <p:sp>
        <p:nvSpPr>
          <p:cNvPr id="9" name="内容占位符 2"/>
          <p:cNvSpPr>
            <a:spLocks noGrp="1"/>
          </p:cNvSpPr>
          <p:nvPr/>
        </p:nvSpPr>
        <p:spPr>
          <a:xfrm>
            <a:off x="4375785" y="419735"/>
            <a:ext cx="7476490" cy="6075045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571500" indent="-5715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Ø"/>
              <a:defRPr sz="44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Ø"/>
              <a:defRPr sz="32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Ø"/>
              <a:defRPr sz="32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714500" indent="-3429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Ø"/>
              <a:defRPr sz="36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None/>
              <a:defRPr sz="36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Courier New" panose="02070309020205020404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Courier New" panose="02070309020205020404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9pPr>
          </a:lstStyle>
          <a:p>
            <a:pPr marL="0" indent="0">
              <a:buFont typeface="+mj-lt"/>
              <a:buNone/>
            </a:pP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769541" y="3114322"/>
            <a:ext cx="7711259" cy="62935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28600" indent="-457200">
              <a:buFont typeface="Wingdings" panose="05000000000000000000" pitchFamily="2" charset="2"/>
              <a:buChar char="Ø"/>
            </a:pPr>
            <a:endParaRPr lang="en-US" altLang="zh-CN" sz="3200" b="1" dirty="0">
              <a:solidFill>
                <a:schemeClr val="bg1"/>
              </a:solidFill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A9EA59A8-6F00-4CDC-BB5B-A769C1F2B1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8800" y="681548"/>
            <a:ext cx="7112000" cy="2801011"/>
          </a:xfrm>
          <a:prstGeom prst="rect">
            <a:avLst/>
          </a:prstGeom>
        </p:spPr>
      </p:pic>
      <p:sp>
        <p:nvSpPr>
          <p:cNvPr id="13" name="TextBox 10">
            <a:extLst>
              <a:ext uri="{FF2B5EF4-FFF2-40B4-BE49-F238E27FC236}">
                <a16:creationId xmlns:a16="http://schemas.microsoft.com/office/drawing/2014/main" id="{22CD74D6-9E18-429F-9E51-660F53516546}"/>
              </a:ext>
            </a:extLst>
          </p:cNvPr>
          <p:cNvSpPr txBox="1"/>
          <p:nvPr/>
        </p:nvSpPr>
        <p:spPr>
          <a:xfrm>
            <a:off x="4232275" y="3533899"/>
            <a:ext cx="762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24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语音信号产生的二元激励模型（张雪英</a:t>
            </a:r>
            <a:r>
              <a:rPr lang="en-US" altLang="zh-CN" sz="24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2016:20</a:t>
            </a:r>
            <a:r>
              <a:rPr lang="zh-CN" altLang="en-US" sz="24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）</a:t>
            </a:r>
          </a:p>
        </p:txBody>
      </p:sp>
      <p:sp>
        <p:nvSpPr>
          <p:cNvPr id="15" name="TextBox 10">
            <a:extLst>
              <a:ext uri="{FF2B5EF4-FFF2-40B4-BE49-F238E27FC236}">
                <a16:creationId xmlns:a16="http://schemas.microsoft.com/office/drawing/2014/main" id="{D80CC2F9-E3B5-4BFA-9076-4A7AB798DD80}"/>
              </a:ext>
            </a:extLst>
          </p:cNvPr>
          <p:cNvSpPr txBox="1"/>
          <p:nvPr/>
        </p:nvSpPr>
        <p:spPr>
          <a:xfrm>
            <a:off x="4015513" y="4460342"/>
            <a:ext cx="617351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3200" b="1" dirty="0">
                <a:solidFill>
                  <a:schemeClr val="bg1"/>
                </a:solidFill>
              </a:rPr>
              <a:t>声门产生的激励模型</a:t>
            </a:r>
            <a:r>
              <a:rPr lang="en-US" altLang="zh-CN" sz="3200" b="1" dirty="0">
                <a:solidFill>
                  <a:schemeClr val="bg1"/>
                </a:solidFill>
              </a:rPr>
              <a:t>G(z)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3200" b="1" dirty="0">
                <a:solidFill>
                  <a:schemeClr val="bg1"/>
                </a:solidFill>
              </a:rPr>
              <a:t>声道产生的调制函数</a:t>
            </a:r>
            <a:r>
              <a:rPr lang="en-US" altLang="zh-CN" sz="3200" b="1" dirty="0">
                <a:solidFill>
                  <a:schemeClr val="bg1"/>
                </a:solidFill>
              </a:rPr>
              <a:t>V(z)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3200" b="1" dirty="0">
                <a:solidFill>
                  <a:schemeClr val="bg1"/>
                </a:solidFill>
              </a:rPr>
              <a:t>嘴唇产生的辐射函数</a:t>
            </a:r>
            <a:r>
              <a:rPr lang="en-US" altLang="zh-CN" sz="3200" b="1" dirty="0">
                <a:solidFill>
                  <a:schemeClr val="bg1"/>
                </a:solidFill>
              </a:rPr>
              <a:t>R(z)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27906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8"/>
          <p:cNvGrpSpPr/>
          <p:nvPr/>
        </p:nvGrpSpPr>
        <p:grpSpPr>
          <a:xfrm>
            <a:off x="1145652" y="1051590"/>
            <a:ext cx="2807020" cy="3129857"/>
            <a:chOff x="4693878" y="-802178"/>
            <a:chExt cx="2807022" cy="3129860"/>
          </a:xfrm>
        </p:grpSpPr>
        <p:sp>
          <p:nvSpPr>
            <p:cNvPr id="3" name="Freeform: Shape 25"/>
            <p:cNvSpPr/>
            <p:nvPr/>
          </p:nvSpPr>
          <p:spPr>
            <a:xfrm>
              <a:off x="4693878" y="-802178"/>
              <a:ext cx="2807022" cy="3129860"/>
            </a:xfrm>
            <a:custGeom>
              <a:avLst/>
              <a:gdLst>
                <a:gd name="connsiteX0" fmla="*/ 1124365 w 2248729"/>
                <a:gd name="connsiteY0" fmla="*/ 0 h 2507353"/>
                <a:gd name="connsiteX1" fmla="*/ 1257442 w 2248729"/>
                <a:gd name="connsiteY1" fmla="*/ 31576 h 2507353"/>
                <a:gd name="connsiteX2" fmla="*/ 2115652 w 2248729"/>
                <a:gd name="connsiteY2" fmla="*/ 527274 h 2507353"/>
                <a:gd name="connsiteX3" fmla="*/ 2248729 w 2248729"/>
                <a:gd name="connsiteY3" fmla="*/ 758148 h 2507353"/>
                <a:gd name="connsiteX4" fmla="*/ 2248729 w 2248729"/>
                <a:gd name="connsiteY4" fmla="*/ 1749546 h 2507353"/>
                <a:gd name="connsiteX5" fmla="*/ 2115652 w 2248729"/>
                <a:gd name="connsiteY5" fmla="*/ 1980419 h 2507353"/>
                <a:gd name="connsiteX6" fmla="*/ 1257442 w 2248729"/>
                <a:gd name="connsiteY6" fmla="*/ 2474760 h 2507353"/>
                <a:gd name="connsiteX7" fmla="*/ 991288 w 2248729"/>
                <a:gd name="connsiteY7" fmla="*/ 2474760 h 2507353"/>
                <a:gd name="connsiteX8" fmla="*/ 133077 w 2248729"/>
                <a:gd name="connsiteY8" fmla="*/ 1980419 h 2507353"/>
                <a:gd name="connsiteX9" fmla="*/ 0 w 2248729"/>
                <a:gd name="connsiteY9" fmla="*/ 1749546 h 2507353"/>
                <a:gd name="connsiteX10" fmla="*/ 0 w 2248729"/>
                <a:gd name="connsiteY10" fmla="*/ 758148 h 2507353"/>
                <a:gd name="connsiteX11" fmla="*/ 133077 w 2248729"/>
                <a:gd name="connsiteY11" fmla="*/ 527274 h 2507353"/>
                <a:gd name="connsiteX12" fmla="*/ 991288 w 2248729"/>
                <a:gd name="connsiteY12" fmla="*/ 31576 h 2507353"/>
                <a:gd name="connsiteX13" fmla="*/ 1124365 w 2248729"/>
                <a:gd name="connsiteY13" fmla="*/ 0 h 2507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48729" h="2507353">
                  <a:moveTo>
                    <a:pt x="1124365" y="0"/>
                  </a:moveTo>
                  <a:cubicBezTo>
                    <a:pt x="1172571" y="0"/>
                    <a:pt x="1220778" y="10526"/>
                    <a:pt x="1257442" y="31576"/>
                  </a:cubicBezTo>
                  <a:cubicBezTo>
                    <a:pt x="2115652" y="527274"/>
                    <a:pt x="2115652" y="527274"/>
                    <a:pt x="2115652" y="527274"/>
                  </a:cubicBezTo>
                  <a:cubicBezTo>
                    <a:pt x="2188980" y="569375"/>
                    <a:pt x="2248729" y="672589"/>
                    <a:pt x="2248729" y="758148"/>
                  </a:cubicBezTo>
                  <a:cubicBezTo>
                    <a:pt x="2248729" y="1749546"/>
                    <a:pt x="2248729" y="1749546"/>
                    <a:pt x="2248729" y="1749546"/>
                  </a:cubicBezTo>
                  <a:cubicBezTo>
                    <a:pt x="2248729" y="1833746"/>
                    <a:pt x="2188980" y="1936960"/>
                    <a:pt x="2115652" y="1980419"/>
                  </a:cubicBezTo>
                  <a:cubicBezTo>
                    <a:pt x="1257442" y="2474760"/>
                    <a:pt x="1257442" y="2474760"/>
                    <a:pt x="1257442" y="2474760"/>
                  </a:cubicBezTo>
                  <a:cubicBezTo>
                    <a:pt x="1184114" y="2518218"/>
                    <a:pt x="1064616" y="2518218"/>
                    <a:pt x="991288" y="2474760"/>
                  </a:cubicBezTo>
                  <a:cubicBezTo>
                    <a:pt x="133077" y="1980419"/>
                    <a:pt x="133077" y="1980419"/>
                    <a:pt x="133077" y="1980419"/>
                  </a:cubicBezTo>
                  <a:cubicBezTo>
                    <a:pt x="59749" y="1936960"/>
                    <a:pt x="0" y="1833746"/>
                    <a:pt x="0" y="1749546"/>
                  </a:cubicBezTo>
                  <a:lnTo>
                    <a:pt x="0" y="758148"/>
                  </a:lnTo>
                  <a:cubicBezTo>
                    <a:pt x="0" y="672589"/>
                    <a:pt x="59749" y="569375"/>
                    <a:pt x="133077" y="527274"/>
                  </a:cubicBezTo>
                  <a:cubicBezTo>
                    <a:pt x="991288" y="31576"/>
                    <a:pt x="991288" y="31576"/>
                    <a:pt x="991288" y="31576"/>
                  </a:cubicBezTo>
                  <a:cubicBezTo>
                    <a:pt x="1027952" y="10526"/>
                    <a:pt x="1076158" y="0"/>
                    <a:pt x="1124365" y="0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2222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1219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3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" name="Freeform: Shape 24"/>
            <p:cNvSpPr/>
            <p:nvPr/>
          </p:nvSpPr>
          <p:spPr>
            <a:xfrm>
              <a:off x="5081623" y="-368288"/>
              <a:ext cx="2028752" cy="2262080"/>
            </a:xfrm>
            <a:custGeom>
              <a:avLst/>
              <a:gdLst>
                <a:gd name="connsiteX0" fmla="*/ 1124365 w 2248729"/>
                <a:gd name="connsiteY0" fmla="*/ 0 h 2507353"/>
                <a:gd name="connsiteX1" fmla="*/ 1257442 w 2248729"/>
                <a:gd name="connsiteY1" fmla="*/ 31576 h 2507353"/>
                <a:gd name="connsiteX2" fmla="*/ 2115652 w 2248729"/>
                <a:gd name="connsiteY2" fmla="*/ 527274 h 2507353"/>
                <a:gd name="connsiteX3" fmla="*/ 2248729 w 2248729"/>
                <a:gd name="connsiteY3" fmla="*/ 758148 h 2507353"/>
                <a:gd name="connsiteX4" fmla="*/ 2248729 w 2248729"/>
                <a:gd name="connsiteY4" fmla="*/ 1749546 h 2507353"/>
                <a:gd name="connsiteX5" fmla="*/ 2115652 w 2248729"/>
                <a:gd name="connsiteY5" fmla="*/ 1980419 h 2507353"/>
                <a:gd name="connsiteX6" fmla="*/ 1257442 w 2248729"/>
                <a:gd name="connsiteY6" fmla="*/ 2474760 h 2507353"/>
                <a:gd name="connsiteX7" fmla="*/ 991288 w 2248729"/>
                <a:gd name="connsiteY7" fmla="*/ 2474760 h 2507353"/>
                <a:gd name="connsiteX8" fmla="*/ 133077 w 2248729"/>
                <a:gd name="connsiteY8" fmla="*/ 1980419 h 2507353"/>
                <a:gd name="connsiteX9" fmla="*/ 0 w 2248729"/>
                <a:gd name="connsiteY9" fmla="*/ 1749546 h 2507353"/>
                <a:gd name="connsiteX10" fmla="*/ 0 w 2248729"/>
                <a:gd name="connsiteY10" fmla="*/ 758148 h 2507353"/>
                <a:gd name="connsiteX11" fmla="*/ 133077 w 2248729"/>
                <a:gd name="connsiteY11" fmla="*/ 527274 h 2507353"/>
                <a:gd name="connsiteX12" fmla="*/ 991288 w 2248729"/>
                <a:gd name="connsiteY12" fmla="*/ 31576 h 2507353"/>
                <a:gd name="connsiteX13" fmla="*/ 1124365 w 2248729"/>
                <a:gd name="connsiteY13" fmla="*/ 0 h 2507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48729" h="2507353">
                  <a:moveTo>
                    <a:pt x="1124365" y="0"/>
                  </a:moveTo>
                  <a:cubicBezTo>
                    <a:pt x="1172571" y="0"/>
                    <a:pt x="1220778" y="10526"/>
                    <a:pt x="1257442" y="31576"/>
                  </a:cubicBezTo>
                  <a:cubicBezTo>
                    <a:pt x="2115652" y="527274"/>
                    <a:pt x="2115652" y="527274"/>
                    <a:pt x="2115652" y="527274"/>
                  </a:cubicBezTo>
                  <a:cubicBezTo>
                    <a:pt x="2188980" y="569375"/>
                    <a:pt x="2248729" y="672589"/>
                    <a:pt x="2248729" y="758148"/>
                  </a:cubicBezTo>
                  <a:cubicBezTo>
                    <a:pt x="2248729" y="1749546"/>
                    <a:pt x="2248729" y="1749546"/>
                    <a:pt x="2248729" y="1749546"/>
                  </a:cubicBezTo>
                  <a:cubicBezTo>
                    <a:pt x="2248729" y="1833746"/>
                    <a:pt x="2188980" y="1936960"/>
                    <a:pt x="2115652" y="1980419"/>
                  </a:cubicBezTo>
                  <a:cubicBezTo>
                    <a:pt x="1257442" y="2474760"/>
                    <a:pt x="1257442" y="2474760"/>
                    <a:pt x="1257442" y="2474760"/>
                  </a:cubicBezTo>
                  <a:cubicBezTo>
                    <a:pt x="1184114" y="2518218"/>
                    <a:pt x="1064616" y="2518218"/>
                    <a:pt x="991288" y="2474760"/>
                  </a:cubicBezTo>
                  <a:cubicBezTo>
                    <a:pt x="133077" y="1980419"/>
                    <a:pt x="133077" y="1980419"/>
                    <a:pt x="133077" y="1980419"/>
                  </a:cubicBezTo>
                  <a:cubicBezTo>
                    <a:pt x="59749" y="1936960"/>
                    <a:pt x="0" y="1833746"/>
                    <a:pt x="0" y="1749546"/>
                  </a:cubicBezTo>
                  <a:lnTo>
                    <a:pt x="0" y="758148"/>
                  </a:lnTo>
                  <a:cubicBezTo>
                    <a:pt x="0" y="672589"/>
                    <a:pt x="59749" y="569375"/>
                    <a:pt x="133077" y="527274"/>
                  </a:cubicBezTo>
                  <a:cubicBezTo>
                    <a:pt x="991288" y="31576"/>
                    <a:pt x="991288" y="31576"/>
                    <a:pt x="991288" y="31576"/>
                  </a:cubicBezTo>
                  <a:cubicBezTo>
                    <a:pt x="1027952" y="10526"/>
                    <a:pt x="1076158" y="0"/>
                    <a:pt x="1124365" y="0"/>
                  </a:cubicBez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2222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1219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3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" name="Freeform: Shape 19"/>
            <p:cNvSpPr/>
            <p:nvPr/>
          </p:nvSpPr>
          <p:spPr>
            <a:xfrm>
              <a:off x="5411924" y="0"/>
              <a:ext cx="1368152" cy="1525504"/>
            </a:xfrm>
            <a:custGeom>
              <a:avLst/>
              <a:gdLst>
                <a:gd name="connsiteX0" fmla="*/ 1124365 w 2248729"/>
                <a:gd name="connsiteY0" fmla="*/ 0 h 2507353"/>
                <a:gd name="connsiteX1" fmla="*/ 1257442 w 2248729"/>
                <a:gd name="connsiteY1" fmla="*/ 31576 h 2507353"/>
                <a:gd name="connsiteX2" fmla="*/ 2115652 w 2248729"/>
                <a:gd name="connsiteY2" fmla="*/ 527274 h 2507353"/>
                <a:gd name="connsiteX3" fmla="*/ 2248729 w 2248729"/>
                <a:gd name="connsiteY3" fmla="*/ 758148 h 2507353"/>
                <a:gd name="connsiteX4" fmla="*/ 2248729 w 2248729"/>
                <a:gd name="connsiteY4" fmla="*/ 1749546 h 2507353"/>
                <a:gd name="connsiteX5" fmla="*/ 2115652 w 2248729"/>
                <a:gd name="connsiteY5" fmla="*/ 1980419 h 2507353"/>
                <a:gd name="connsiteX6" fmla="*/ 1257442 w 2248729"/>
                <a:gd name="connsiteY6" fmla="*/ 2474760 h 2507353"/>
                <a:gd name="connsiteX7" fmla="*/ 991288 w 2248729"/>
                <a:gd name="connsiteY7" fmla="*/ 2474760 h 2507353"/>
                <a:gd name="connsiteX8" fmla="*/ 133077 w 2248729"/>
                <a:gd name="connsiteY8" fmla="*/ 1980419 h 2507353"/>
                <a:gd name="connsiteX9" fmla="*/ 0 w 2248729"/>
                <a:gd name="connsiteY9" fmla="*/ 1749546 h 2507353"/>
                <a:gd name="connsiteX10" fmla="*/ 0 w 2248729"/>
                <a:gd name="connsiteY10" fmla="*/ 758148 h 2507353"/>
                <a:gd name="connsiteX11" fmla="*/ 133077 w 2248729"/>
                <a:gd name="connsiteY11" fmla="*/ 527274 h 2507353"/>
                <a:gd name="connsiteX12" fmla="*/ 991288 w 2248729"/>
                <a:gd name="connsiteY12" fmla="*/ 31576 h 2507353"/>
                <a:gd name="connsiteX13" fmla="*/ 1124365 w 2248729"/>
                <a:gd name="connsiteY13" fmla="*/ 0 h 2507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48729" h="2507353">
                  <a:moveTo>
                    <a:pt x="1124365" y="0"/>
                  </a:moveTo>
                  <a:cubicBezTo>
                    <a:pt x="1172571" y="0"/>
                    <a:pt x="1220778" y="10526"/>
                    <a:pt x="1257442" y="31576"/>
                  </a:cubicBezTo>
                  <a:cubicBezTo>
                    <a:pt x="2115652" y="527274"/>
                    <a:pt x="2115652" y="527274"/>
                    <a:pt x="2115652" y="527274"/>
                  </a:cubicBezTo>
                  <a:cubicBezTo>
                    <a:pt x="2188980" y="569375"/>
                    <a:pt x="2248729" y="672589"/>
                    <a:pt x="2248729" y="758148"/>
                  </a:cubicBezTo>
                  <a:cubicBezTo>
                    <a:pt x="2248729" y="1749546"/>
                    <a:pt x="2248729" y="1749546"/>
                    <a:pt x="2248729" y="1749546"/>
                  </a:cubicBezTo>
                  <a:cubicBezTo>
                    <a:pt x="2248729" y="1833746"/>
                    <a:pt x="2188980" y="1936960"/>
                    <a:pt x="2115652" y="1980419"/>
                  </a:cubicBezTo>
                  <a:cubicBezTo>
                    <a:pt x="1257442" y="2474760"/>
                    <a:pt x="1257442" y="2474760"/>
                    <a:pt x="1257442" y="2474760"/>
                  </a:cubicBezTo>
                  <a:cubicBezTo>
                    <a:pt x="1184114" y="2518218"/>
                    <a:pt x="1064616" y="2518218"/>
                    <a:pt x="991288" y="2474760"/>
                  </a:cubicBezTo>
                  <a:cubicBezTo>
                    <a:pt x="133077" y="1980419"/>
                    <a:pt x="133077" y="1980419"/>
                    <a:pt x="133077" y="1980419"/>
                  </a:cubicBezTo>
                  <a:cubicBezTo>
                    <a:pt x="59749" y="1936960"/>
                    <a:pt x="0" y="1833746"/>
                    <a:pt x="0" y="1749546"/>
                  </a:cubicBezTo>
                  <a:lnTo>
                    <a:pt x="0" y="758148"/>
                  </a:lnTo>
                  <a:cubicBezTo>
                    <a:pt x="0" y="672589"/>
                    <a:pt x="59749" y="569375"/>
                    <a:pt x="133077" y="527274"/>
                  </a:cubicBezTo>
                  <a:cubicBezTo>
                    <a:pt x="991288" y="31576"/>
                    <a:pt x="991288" y="31576"/>
                    <a:pt x="991288" y="31576"/>
                  </a:cubicBezTo>
                  <a:cubicBezTo>
                    <a:pt x="1027952" y="10526"/>
                    <a:pt x="1076158" y="0"/>
                    <a:pt x="1124365" y="0"/>
                  </a:cubicBezTo>
                  <a:close/>
                </a:path>
              </a:pathLst>
            </a:custGeom>
            <a:solidFill>
              <a:schemeClr val="bg1"/>
            </a:solidFill>
            <a:ln w="2222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1219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6000" b="1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02</a:t>
              </a:r>
              <a:endParaRPr kumimoji="0" sz="60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10" name="Rectangle 27"/>
          <p:cNvSpPr/>
          <p:nvPr/>
        </p:nvSpPr>
        <p:spPr>
          <a:xfrm>
            <a:off x="638026" y="4209736"/>
            <a:ext cx="3822272" cy="734493"/>
          </a:xfrm>
          <a:prstGeom prst="rect">
            <a:avLst/>
          </a:prstGeom>
        </p:spPr>
        <p:txBody>
          <a:bodyPr wrap="none" lIns="192000" tIns="0" rIns="192000" bIns="0">
            <a:noAutofit/>
          </a:bodyPr>
          <a:lstStyle/>
          <a:p>
            <a:pPr algn="ctr"/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频谱</a:t>
            </a:r>
          </a:p>
        </p:txBody>
      </p:sp>
    </p:spTree>
    <p:extLst>
      <p:ext uri="{BB962C8B-B14F-4D97-AF65-F5344CB8AC3E}">
        <p14:creationId xmlns:p14="http://schemas.microsoft.com/office/powerpoint/2010/main" val="3158701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540000" y="419735"/>
            <a:ext cx="504000" cy="504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360000" y="282575"/>
            <a:ext cx="504000" cy="504000"/>
          </a:xfrm>
          <a:prstGeom prst="rect">
            <a:avLst/>
          </a:prstGeom>
          <a:solidFill>
            <a:schemeClr val="bg1">
              <a:alpha val="0"/>
            </a:schemeClr>
          </a:solidFill>
          <a:ln w="12700" cmpd="sng">
            <a:solidFill>
              <a:schemeClr val="bg1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949325" y="2479675"/>
            <a:ext cx="2490903" cy="1898015"/>
            <a:chOff x="676275" y="1709058"/>
            <a:chExt cx="1589938" cy="1105719"/>
          </a:xfrm>
        </p:grpSpPr>
        <p:sp>
          <p:nvSpPr>
            <p:cNvPr id="3" name="对角圆角矩形 1"/>
            <p:cNvSpPr/>
            <p:nvPr/>
          </p:nvSpPr>
          <p:spPr>
            <a:xfrm>
              <a:off x="676275" y="1709058"/>
              <a:ext cx="1543050" cy="1105719"/>
            </a:xfrm>
            <a:prstGeom prst="round2DiagRect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sz="200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4" name="文本框 10"/>
            <p:cNvSpPr txBox="1"/>
            <p:nvPr/>
          </p:nvSpPr>
          <p:spPr>
            <a:xfrm>
              <a:off x="736706" y="2068059"/>
              <a:ext cx="1529507" cy="253916"/>
            </a:xfrm>
            <a:prstGeom prst="rect">
              <a:avLst/>
            </a:prstGeom>
            <a:noFill/>
          </p:spPr>
          <p:txBody>
            <a:bodyPr wrap="none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3600" b="1" dirty="0">
                  <a:solidFill>
                    <a:schemeClr val="bg1"/>
                  </a:solidFill>
                  <a:cs typeface="+mn-ea"/>
                  <a:sym typeface="+mn-lt"/>
                </a:rPr>
                <a:t>二维频谱</a:t>
              </a:r>
              <a:endParaRPr lang="en-US" altLang="zh-CN" sz="36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5" name="矩形 4"/>
          <p:cNvSpPr/>
          <p:nvPr/>
        </p:nvSpPr>
        <p:spPr>
          <a:xfrm>
            <a:off x="3796665" y="283210"/>
            <a:ext cx="8056245" cy="6308725"/>
          </a:xfrm>
          <a:prstGeom prst="rect">
            <a:avLst/>
          </a:prstGeom>
          <a:solidFill>
            <a:schemeClr val="bg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28600" lvl="1" indent="0">
              <a:buNone/>
            </a:pPr>
            <a:endParaRPr lang="zh-CN" altLang="en-US"/>
          </a:p>
        </p:txBody>
      </p:sp>
      <p:sp>
        <p:nvSpPr>
          <p:cNvPr id="9" name="内容占位符 2"/>
          <p:cNvSpPr>
            <a:spLocks noGrp="1"/>
          </p:cNvSpPr>
          <p:nvPr/>
        </p:nvSpPr>
        <p:spPr>
          <a:xfrm>
            <a:off x="4375785" y="419735"/>
            <a:ext cx="7476490" cy="6075045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571500" indent="-5715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Ø"/>
              <a:defRPr sz="44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Ø"/>
              <a:defRPr sz="32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Ø"/>
              <a:defRPr sz="32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714500" indent="-3429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Ø"/>
              <a:defRPr sz="36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None/>
              <a:defRPr sz="36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Courier New" panose="02070309020205020404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Courier New" panose="02070309020205020404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9pPr>
          </a:lstStyle>
          <a:p>
            <a:pPr marL="0" indent="0">
              <a:buFont typeface="+mj-lt"/>
              <a:buNone/>
            </a:pP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893820" y="419735"/>
            <a:ext cx="7806690" cy="607568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28600" indent="-457200">
              <a:buFont typeface="Wingdings" panose="05000000000000000000" pitchFamily="2" charset="2"/>
              <a:buChar char="Ø"/>
            </a:pPr>
            <a:r>
              <a:rPr lang="en-US" altLang="zh-CN" sz="3200" b="1" dirty="0" err="1">
                <a:solidFill>
                  <a:schemeClr val="bg1"/>
                </a:solidFill>
              </a:rPr>
              <a:t>FFT</a:t>
            </a:r>
            <a:r>
              <a:rPr lang="zh-CN" altLang="en-US" sz="3200" b="1" dirty="0">
                <a:solidFill>
                  <a:schemeClr val="bg1"/>
                </a:solidFill>
              </a:rPr>
              <a:t>与二维频谱</a:t>
            </a:r>
            <a:endParaRPr lang="en-US" altLang="zh-CN" sz="3200" b="1" dirty="0">
              <a:solidFill>
                <a:schemeClr val="bg1"/>
              </a:solidFill>
            </a:endParaRPr>
          </a:p>
          <a:p>
            <a:pPr marL="685800" lvl="1" indent="-457200">
              <a:buFont typeface="Wingdings" panose="05000000000000000000" pitchFamily="2" charset="2"/>
              <a:buChar char="Ø"/>
            </a:pPr>
            <a:r>
              <a:rPr lang="zh-CN" altLang="en-US" sz="2800" b="1" dirty="0">
                <a:solidFill>
                  <a:schemeClr val="bg1"/>
                </a:solidFill>
              </a:rPr>
              <a:t>短时语音信号</a:t>
            </a:r>
            <a:endParaRPr lang="en-US" altLang="zh-CN" sz="2800" b="1" dirty="0">
              <a:solidFill>
                <a:schemeClr val="bg1"/>
              </a:solidFill>
            </a:endParaRPr>
          </a:p>
          <a:p>
            <a:pPr marL="1143000" lvl="2" indent="-457200">
              <a:buFont typeface="Wingdings" panose="05000000000000000000" pitchFamily="2" charset="2"/>
              <a:buChar char="Ø"/>
            </a:pPr>
            <a:r>
              <a:rPr lang="zh-CN" altLang="en-US" sz="2400" b="1" dirty="0">
                <a:solidFill>
                  <a:schemeClr val="bg1"/>
                </a:solidFill>
              </a:rPr>
              <a:t>由于发音器官的惯性，可以假定一小段时间内的语音信号具有短时平稳性。</a:t>
            </a:r>
            <a:endParaRPr lang="en-US" altLang="zh-CN" sz="2400" b="1" dirty="0">
              <a:solidFill>
                <a:schemeClr val="bg1"/>
              </a:solidFill>
            </a:endParaRPr>
          </a:p>
          <a:p>
            <a:pPr marL="685800" lvl="1" indent="-457200">
              <a:buFont typeface="Wingdings" panose="05000000000000000000" pitchFamily="2" charset="2"/>
              <a:buChar char="Ø"/>
            </a:pPr>
            <a:r>
              <a:rPr lang="zh-CN" altLang="en-US" sz="2800" b="1" dirty="0">
                <a:solidFill>
                  <a:schemeClr val="bg1"/>
                </a:solidFill>
              </a:rPr>
              <a:t>二维频谱（</a:t>
            </a:r>
            <a:r>
              <a:rPr lang="en-US" altLang="zh-CN" sz="2800" b="1" dirty="0">
                <a:solidFill>
                  <a:schemeClr val="bg1"/>
                </a:solidFill>
              </a:rPr>
              <a:t>spectrum</a:t>
            </a:r>
            <a:r>
              <a:rPr lang="zh-CN" altLang="en-US" sz="2800" b="1" dirty="0">
                <a:solidFill>
                  <a:schemeClr val="bg1"/>
                </a:solidFill>
              </a:rPr>
              <a:t>）</a:t>
            </a:r>
            <a:endParaRPr lang="en-US" altLang="zh-CN" sz="2800" b="1" dirty="0">
              <a:solidFill>
                <a:schemeClr val="bg1"/>
              </a:solidFill>
            </a:endParaRPr>
          </a:p>
          <a:p>
            <a:pPr marL="1143000" lvl="2" indent="-457200">
              <a:buFont typeface="Wingdings" panose="05000000000000000000" pitchFamily="2" charset="2"/>
              <a:buChar char="Ø"/>
            </a:pPr>
            <a:r>
              <a:rPr lang="zh-CN" altLang="en-US" sz="2400" b="1" dirty="0">
                <a:solidFill>
                  <a:schemeClr val="bg1"/>
                </a:solidFill>
              </a:rPr>
              <a:t>对短时语音信号做</a:t>
            </a:r>
            <a:r>
              <a:rPr lang="en-US" altLang="zh-CN" sz="2400" b="1" dirty="0" err="1">
                <a:solidFill>
                  <a:schemeClr val="bg1"/>
                </a:solidFill>
              </a:rPr>
              <a:t>FFT</a:t>
            </a:r>
            <a:r>
              <a:rPr lang="zh-CN" altLang="en-US" sz="2400" b="1" dirty="0">
                <a:solidFill>
                  <a:schemeClr val="bg1"/>
                </a:solidFill>
              </a:rPr>
              <a:t>，获得的频率和振幅信息即为短时语音信号的二维频谱。</a:t>
            </a:r>
            <a:endParaRPr lang="en-US" altLang="zh-CN" sz="2400" b="1" dirty="0">
              <a:solidFill>
                <a:schemeClr val="bg1"/>
              </a:solidFill>
            </a:endParaRPr>
          </a:p>
        </p:txBody>
      </p:sp>
      <p:pic>
        <p:nvPicPr>
          <p:cNvPr id="11" name="图片 10" descr="Figure_1">
            <a:extLst>
              <a:ext uri="{FF2B5EF4-FFF2-40B4-BE49-F238E27FC236}">
                <a16:creationId xmlns:a16="http://schemas.microsoft.com/office/drawing/2014/main" id="{4D2F7DEF-3ADF-4485-B357-3F5017F933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0608" y="3398240"/>
            <a:ext cx="4053114" cy="304002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540000" y="419735"/>
            <a:ext cx="504000" cy="504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360000" y="282575"/>
            <a:ext cx="504000" cy="504000"/>
          </a:xfrm>
          <a:prstGeom prst="rect">
            <a:avLst/>
          </a:prstGeom>
          <a:solidFill>
            <a:schemeClr val="bg1">
              <a:alpha val="0"/>
            </a:schemeClr>
          </a:solidFill>
          <a:ln w="12700" cmpd="sng">
            <a:solidFill>
              <a:schemeClr val="bg1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949325" y="2479675"/>
            <a:ext cx="2490903" cy="1898015"/>
            <a:chOff x="676275" y="1709058"/>
            <a:chExt cx="1589938" cy="1105719"/>
          </a:xfrm>
        </p:grpSpPr>
        <p:sp>
          <p:nvSpPr>
            <p:cNvPr id="3" name="对角圆角矩形 1"/>
            <p:cNvSpPr/>
            <p:nvPr/>
          </p:nvSpPr>
          <p:spPr>
            <a:xfrm>
              <a:off x="676275" y="1709058"/>
              <a:ext cx="1543050" cy="1105719"/>
            </a:xfrm>
            <a:prstGeom prst="round2DiagRect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sz="200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4" name="文本框 10"/>
            <p:cNvSpPr txBox="1"/>
            <p:nvPr/>
          </p:nvSpPr>
          <p:spPr>
            <a:xfrm>
              <a:off x="736706" y="2068059"/>
              <a:ext cx="1529507" cy="253916"/>
            </a:xfrm>
            <a:prstGeom prst="rect">
              <a:avLst/>
            </a:prstGeom>
            <a:noFill/>
          </p:spPr>
          <p:txBody>
            <a:bodyPr wrap="none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3600" b="1" dirty="0">
                  <a:solidFill>
                    <a:schemeClr val="bg1"/>
                  </a:solidFill>
                  <a:cs typeface="+mn-ea"/>
                  <a:sym typeface="+mn-lt"/>
                </a:rPr>
                <a:t>二维频谱</a:t>
              </a:r>
              <a:endParaRPr lang="en-US" altLang="zh-CN" sz="36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5" name="矩形 4"/>
          <p:cNvSpPr/>
          <p:nvPr/>
        </p:nvSpPr>
        <p:spPr>
          <a:xfrm>
            <a:off x="3796665" y="1314451"/>
            <a:ext cx="7959905" cy="3814270"/>
          </a:xfrm>
          <a:prstGeom prst="rect">
            <a:avLst/>
          </a:prstGeom>
          <a:solidFill>
            <a:schemeClr val="bg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28600" lvl="1" indent="0">
              <a:buNone/>
            </a:pPr>
            <a:endParaRPr lang="zh-CN" altLang="en-US"/>
          </a:p>
        </p:txBody>
      </p:sp>
      <p:sp>
        <p:nvSpPr>
          <p:cNvPr id="9" name="内容占位符 2"/>
          <p:cNvSpPr>
            <a:spLocks noGrp="1"/>
          </p:cNvSpPr>
          <p:nvPr/>
        </p:nvSpPr>
        <p:spPr>
          <a:xfrm>
            <a:off x="4375785" y="419735"/>
            <a:ext cx="7476490" cy="6075045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571500" indent="-5715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Ø"/>
              <a:defRPr sz="44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Ø"/>
              <a:defRPr sz="32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Ø"/>
              <a:defRPr sz="32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714500" indent="-3429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Ø"/>
              <a:defRPr sz="36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None/>
              <a:defRPr sz="36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Courier New" panose="02070309020205020404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Courier New" panose="02070309020205020404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9pPr>
          </a:lstStyle>
          <a:p>
            <a:pPr marL="0" indent="0">
              <a:buFont typeface="+mj-lt"/>
              <a:buNone/>
            </a:pPr>
            <a:endParaRPr lang="zh-CN" altLang="en-US" sz="24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/>
              <p:cNvSpPr txBox="1"/>
              <p:nvPr/>
            </p:nvSpPr>
            <p:spPr>
              <a:xfrm>
                <a:off x="3870123" y="1498969"/>
                <a:ext cx="7758180" cy="3629751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228600" indent="-457200">
                  <a:buFont typeface="Wingdings" panose="05000000000000000000" pitchFamily="2" charset="2"/>
                  <a:buChar char="Ø"/>
                </a:pPr>
                <a:r>
                  <a:rPr lang="en-US" altLang="zh-CN" sz="3200" b="1" dirty="0" err="1">
                    <a:solidFill>
                      <a:schemeClr val="bg1"/>
                    </a:solidFill>
                  </a:rPr>
                  <a:t>FFT</a:t>
                </a:r>
                <a:r>
                  <a:rPr lang="zh-CN" altLang="en-US" sz="3200" b="1" dirty="0">
                    <a:solidFill>
                      <a:schemeClr val="bg1"/>
                    </a:solidFill>
                  </a:rPr>
                  <a:t>与二维频谱</a:t>
                </a:r>
                <a:endParaRPr lang="en-US" altLang="zh-CN" sz="3200" b="1" dirty="0">
                  <a:solidFill>
                    <a:schemeClr val="bg1"/>
                  </a:solidFill>
                </a:endParaRPr>
              </a:p>
              <a:p>
                <a:pPr marL="685800" lvl="1" indent="-457200">
                  <a:buFont typeface="Wingdings" panose="05000000000000000000" pitchFamily="2" charset="2"/>
                  <a:buChar char="Ø"/>
                </a:pPr>
                <a:r>
                  <a:rPr lang="zh-CN" altLang="en-US" sz="28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语音信号</a:t>
                </a:r>
                <a:r>
                  <a:rPr lang="en-US" altLang="zh-CN" sz="28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{</a:t>
                </a:r>
                <a:r>
                  <a:rPr lang="en-US" altLang="zh-CN" sz="2800" b="1" kern="10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x</a:t>
                </a:r>
                <a:r>
                  <a:rPr lang="en-US" altLang="zh-CN" sz="2800" b="1" kern="100" baseline="-2500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m</a:t>
                </a:r>
                <a:r>
                  <a:rPr lang="en-US" altLang="zh-CN" sz="28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}</a:t>
                </a:r>
                <a:r>
                  <a:rPr lang="zh-CN" altLang="en-US" sz="28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</a:t>
                </a:r>
                <a:r>
                  <a:rPr lang="en-US" altLang="zh-CN" sz="28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 = 0,1,2</a:t>
                </a:r>
                <a:r>
                  <a:rPr lang="zh-CN" altLang="en-US" sz="28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</a:t>
                </a:r>
                <a:r>
                  <a:rPr lang="en-US" altLang="zh-CN" sz="28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…N-1,</a:t>
                </a:r>
                <a:r>
                  <a:rPr lang="zh-CN" altLang="en-US" sz="28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其离散傅里叶变换式为：</a:t>
                </a:r>
                <a:endParaRPr lang="en-US" altLang="zh-CN" sz="28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685800" lvl="1" indent="-457200">
                  <a:buFont typeface="Wingdings" panose="05000000000000000000" pitchFamily="2" charset="2"/>
                  <a:buChar char="Ø"/>
                </a:pPr>
                <a:endParaRPr lang="en-US" altLang="zh-CN" sz="2800" b="1" dirty="0">
                  <a:solidFill>
                    <a:schemeClr val="bg1"/>
                  </a:solidFill>
                </a:endParaRPr>
              </a:p>
              <a:p>
                <a:pPr marL="228600"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sz="2400" b="1" i="1" kern="100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Microsoft Himalaya" panose="01010100010101010101" pitchFamily="2" charset="0"/>
                            </a:rPr>
                          </m:ctrlPr>
                        </m:sSubPr>
                        <m:e>
                          <m:r>
                            <a:rPr lang="en-US" altLang="zh-CN" sz="2400" b="1" i="1" kern="1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Microsoft Himalaya" panose="01010100010101010101" pitchFamily="2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sz="2400" b="1" i="1" kern="1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Microsoft Himalaya" panose="01010100010101010101" pitchFamily="2" charset="0"/>
                            </a:rPr>
                            <m:t>𝒎</m:t>
                          </m:r>
                        </m:sub>
                      </m:sSub>
                      <m:r>
                        <a:rPr lang="en-US" altLang="zh-CN" sz="2400" b="1" i="1" kern="10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Microsoft Himalaya" panose="01010100010101010101" pitchFamily="2" charset="0"/>
                        </a:rPr>
                        <m:t>= </m:t>
                      </m:r>
                      <m:f>
                        <m:fPr>
                          <m:ctrlPr>
                            <a:rPr lang="zh-CN" altLang="zh-CN" sz="2400" b="1" i="1" kern="1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Microsoft Himalaya" panose="01010100010101010101" pitchFamily="2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zh-CN" sz="2400" b="1" i="1" kern="1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Microsoft Himalaya" panose="01010100010101010101" pitchFamily="2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 kern="1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Microsoft Himalaya" panose="01010100010101010101" pitchFamily="2" charset="0"/>
                                </a:rPr>
                                <m:t>𝑨</m:t>
                              </m:r>
                            </m:e>
                            <m:sub>
                              <m:r>
                                <a:rPr lang="en-US" altLang="zh-CN" sz="2400" b="1" i="1" kern="1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Microsoft Himalaya" panose="01010100010101010101" pitchFamily="2" charset="0"/>
                                </a:rPr>
                                <m:t>𝟎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2400" b="1" i="1" kern="1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Microsoft Himalaya" panose="01010100010101010101" pitchFamily="2" charset="0"/>
                            </a:rPr>
                            <m:t>𝟐</m:t>
                          </m:r>
                        </m:den>
                      </m:f>
                      <m:r>
                        <a:rPr lang="en-US" altLang="zh-CN" sz="2400" b="1" i="1" kern="10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Microsoft Himalaya" panose="01010100010101010101" pitchFamily="2" charset="0"/>
                        </a:rPr>
                        <m:t>+ 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zh-CN" altLang="zh-CN" sz="2400" b="1" i="1" kern="1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Microsoft Himalaya" panose="01010100010101010101" pitchFamily="2" charset="0"/>
                            </a:rPr>
                          </m:ctrlPr>
                        </m:naryPr>
                        <m:sub>
                          <m:r>
                            <a:rPr lang="en-US" altLang="zh-CN" sz="2400" b="1" i="1" kern="1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Microsoft Himalaya" panose="01010100010101010101" pitchFamily="2" charset="0"/>
                            </a:rPr>
                            <m:t>𝒌</m:t>
                          </m:r>
                          <m:r>
                            <a:rPr lang="en-US" altLang="zh-CN" sz="2400" b="1" i="1" kern="1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Microsoft Himalaya" panose="01010100010101010101" pitchFamily="2" charset="0"/>
                            </a:rPr>
                            <m:t>=</m:t>
                          </m:r>
                          <m:r>
                            <a:rPr lang="en-US" altLang="zh-CN" sz="2400" b="1" i="1" kern="1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Microsoft Himalaya" panose="01010100010101010101" pitchFamily="2" charset="0"/>
                            </a:rPr>
                            <m:t>𝟏</m:t>
                          </m:r>
                        </m:sub>
                        <m:sup>
                          <m:r>
                            <a:rPr lang="en-US" altLang="zh-CN" sz="2400" b="1" i="1" kern="1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Microsoft Himalaya" panose="01010100010101010101" pitchFamily="2" charset="0"/>
                            </a:rPr>
                            <m:t>(</m:t>
                          </m:r>
                          <m:r>
                            <a:rPr lang="en-US" altLang="zh-CN" sz="2400" b="1" i="1" kern="1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Microsoft Himalaya" panose="01010100010101010101" pitchFamily="2" charset="0"/>
                            </a:rPr>
                            <m:t>𝑵</m:t>
                          </m:r>
                          <m:r>
                            <a:rPr lang="en-US" altLang="zh-CN" sz="2400" b="1" i="1" kern="1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Microsoft Himalaya" panose="01010100010101010101" pitchFamily="2" charset="0"/>
                            </a:rPr>
                            <m:t>−</m:t>
                          </m:r>
                          <m:r>
                            <a:rPr lang="en-US" altLang="zh-CN" sz="2400" b="1" i="1" kern="1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Microsoft Himalaya" panose="01010100010101010101" pitchFamily="2" charset="0"/>
                            </a:rPr>
                            <m:t>𝟏</m:t>
                          </m:r>
                          <m:r>
                            <a:rPr lang="en-US" altLang="zh-CN" sz="2400" b="1" i="1" kern="1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Microsoft Himalaya" panose="01010100010101010101" pitchFamily="2" charset="0"/>
                            </a:rPr>
                            <m:t>)/</m:t>
                          </m:r>
                          <m:r>
                            <a:rPr lang="en-US" altLang="zh-CN" sz="2400" b="1" i="1" kern="1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Microsoft Himalaya" panose="01010100010101010101" pitchFamily="2" charset="0"/>
                            </a:rPr>
                            <m:t>𝟐</m:t>
                          </m:r>
                        </m:sup>
                        <m:e>
                          <m:r>
                            <a:rPr lang="en-US" altLang="zh-CN" sz="2400" b="1" i="1" kern="1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Microsoft Himalaya" panose="01010100010101010101" pitchFamily="2" charset="0"/>
                            </a:rPr>
                            <m:t>[</m:t>
                          </m:r>
                          <m:sSub>
                            <m:sSubPr>
                              <m:ctrlPr>
                                <a:rPr lang="zh-CN" altLang="zh-CN" sz="2400" b="1" i="1" kern="1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Microsoft Himalaya" panose="01010100010101010101" pitchFamily="2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 kern="1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Microsoft Himalaya" panose="01010100010101010101" pitchFamily="2" charset="0"/>
                                </a:rPr>
                                <m:t>𝑨</m:t>
                              </m:r>
                            </m:e>
                            <m:sub>
                              <m:r>
                                <a:rPr lang="en-US" altLang="zh-CN" sz="2400" b="1" i="1" kern="1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Microsoft Himalaya" panose="01010100010101010101" pitchFamily="2" charset="0"/>
                                </a:rPr>
                                <m:t>𝒌</m:t>
                              </m:r>
                            </m:sub>
                          </m:sSub>
                          <m:r>
                            <a:rPr lang="en-US" altLang="zh-CN" sz="2400" b="1" i="1" kern="1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Microsoft Himalaya" panose="01010100010101010101" pitchFamily="2" charset="0"/>
                            </a:rPr>
                            <m:t>𝒄𝒐𝒔</m:t>
                          </m:r>
                          <m:f>
                            <m:fPr>
                              <m:ctrlPr>
                                <a:rPr lang="zh-CN" altLang="zh-CN" sz="2400" b="1" i="1" kern="1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Microsoft Himalaya" panose="01010100010101010101" pitchFamily="2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1" i="1" kern="1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Microsoft Himalaya" panose="01010100010101010101" pitchFamily="2" charset="0"/>
                                </a:rPr>
                                <m:t>𝟐</m:t>
                              </m:r>
                              <m:r>
                                <a:rPr lang="en-US" altLang="zh-CN" sz="2400" b="1" i="1" kern="1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Microsoft Himalaya" panose="01010100010101010101" pitchFamily="2" charset="0"/>
                                </a:rPr>
                                <m:t>𝝅</m:t>
                              </m:r>
                              <m:sSub>
                                <m:sSubPr>
                                  <m:ctrlPr>
                                    <a:rPr lang="zh-CN" altLang="zh-CN" sz="2400" b="1" i="1" kern="10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Microsoft Himalaya" panose="01010100010101010101" pitchFamily="2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1" i="1" kern="10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Microsoft Himalaya" panose="01010100010101010101" pitchFamily="2" charset="0"/>
                                    </a:rPr>
                                    <m:t>𝒌</m:t>
                                  </m:r>
                                </m:e>
                                <m:sub>
                                  <m:r>
                                    <a:rPr lang="en-US" altLang="zh-CN" sz="2400" b="1" i="1" kern="10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Microsoft Himalaya" panose="01010100010101010101" pitchFamily="2" charset="0"/>
                                    </a:rPr>
                                    <m:t>𝒎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altLang="zh-CN" sz="2400" b="1" i="1" kern="1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Microsoft Himalaya" panose="01010100010101010101" pitchFamily="2" charset="0"/>
                                </a:rPr>
                                <m:t>𝑵</m:t>
                              </m:r>
                            </m:den>
                          </m:f>
                          <m:r>
                            <a:rPr lang="en-US" altLang="zh-CN" sz="2400" b="1" i="1" kern="1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Microsoft Himalaya" panose="01010100010101010101" pitchFamily="2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zh-CN" altLang="zh-CN" sz="2400" b="1" i="1" kern="1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Microsoft Himalaya" panose="01010100010101010101" pitchFamily="2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 kern="1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Microsoft Himalaya" panose="01010100010101010101" pitchFamily="2" charset="0"/>
                                </a:rPr>
                                <m:t>𝑩</m:t>
                              </m:r>
                            </m:e>
                            <m:sub>
                              <m:r>
                                <a:rPr lang="en-US" altLang="zh-CN" sz="2400" b="1" i="1" kern="1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Microsoft Himalaya" panose="01010100010101010101" pitchFamily="2" charset="0"/>
                                </a:rPr>
                                <m:t>𝒌</m:t>
                              </m:r>
                            </m:sub>
                          </m:sSub>
                          <m:r>
                            <a:rPr lang="en-US" altLang="zh-CN" sz="2400" b="1" i="1" kern="1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Microsoft Himalaya" panose="01010100010101010101" pitchFamily="2" charset="0"/>
                            </a:rPr>
                            <m:t>𝒔𝒊𝒏</m:t>
                          </m:r>
                          <m:f>
                            <m:fPr>
                              <m:ctrlPr>
                                <a:rPr lang="zh-CN" altLang="zh-CN" sz="2400" b="1" i="1" kern="1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Microsoft Himalaya" panose="01010100010101010101" pitchFamily="2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1" i="1" kern="1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Microsoft Himalaya" panose="01010100010101010101" pitchFamily="2" charset="0"/>
                                </a:rPr>
                                <m:t>𝟐</m:t>
                              </m:r>
                              <m:r>
                                <a:rPr lang="en-US" altLang="zh-CN" sz="2400" b="1" i="1" kern="1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Microsoft Himalaya" panose="01010100010101010101" pitchFamily="2" charset="0"/>
                                </a:rPr>
                                <m:t>𝝅</m:t>
                              </m:r>
                              <m:sSub>
                                <m:sSubPr>
                                  <m:ctrlPr>
                                    <a:rPr lang="zh-CN" altLang="zh-CN" sz="2400" b="1" i="1" kern="10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Microsoft Himalaya" panose="01010100010101010101" pitchFamily="2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1" i="1" kern="10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Microsoft Himalaya" panose="01010100010101010101" pitchFamily="2" charset="0"/>
                                    </a:rPr>
                                    <m:t>𝒌</m:t>
                                  </m:r>
                                </m:e>
                                <m:sub>
                                  <m:r>
                                    <a:rPr lang="en-US" altLang="zh-CN" sz="2400" b="1" i="1" kern="10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Microsoft Himalaya" panose="01010100010101010101" pitchFamily="2" charset="0"/>
                                    </a:rPr>
                                    <m:t>𝒎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altLang="zh-CN" sz="2400" b="1" i="1" kern="1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Microsoft Himalaya" panose="01010100010101010101" pitchFamily="2" charset="0"/>
                                </a:rPr>
                                <m:t>𝑵</m:t>
                              </m:r>
                            </m:den>
                          </m:f>
                          <m:r>
                            <a:rPr lang="en-US" altLang="zh-CN" sz="2400" b="1" i="1" kern="1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Microsoft Himalaya" panose="01010100010101010101" pitchFamily="2" charset="0"/>
                            </a:rPr>
                            <m:t>]</m:t>
                          </m:r>
                        </m:e>
                      </m:nary>
                    </m:oMath>
                  </m:oMathPara>
                </a14:m>
                <a:endParaRPr lang="zh-CN" altLang="zh-CN" sz="2400" b="1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Microsoft Himalaya" panose="01010100010101010101" pitchFamily="2" charset="0"/>
                </a:endParaRPr>
              </a:p>
              <a:p>
                <a:pPr marL="228600" lvl="1"/>
                <a:r>
                  <a:rPr lang="en-US" altLang="zh-CN" sz="2400" b="1" kern="100" dirty="0">
                    <a:solidFill>
                      <a:schemeClr val="bg1"/>
                    </a:solidFill>
                    <a:effectLst/>
                    <a:ea typeface="Cambria Math" panose="02040503050406030204" pitchFamily="18" charset="0"/>
                    <a:cs typeface="Microsoft Himalaya" panose="01010100010101010101" pitchFamily="2" charset="0"/>
                  </a:rPr>
                  <a:t>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zh-CN" sz="2400" b="1" i="1" kern="100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Microsoft Himalaya" panose="01010100010101010101" pitchFamily="2" charset="0"/>
                          </a:rPr>
                        </m:ctrlPr>
                      </m:fPr>
                      <m:num>
                        <m:r>
                          <a:rPr lang="en-US" altLang="zh-CN" sz="2400" b="1" i="1" kern="10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Microsoft Himalaya" panose="01010100010101010101" pitchFamily="2" charset="0"/>
                          </a:rPr>
                          <m:t>𝟐</m:t>
                        </m:r>
                        <m:r>
                          <a:rPr lang="en-US" altLang="zh-CN" sz="2400" b="1" i="1" kern="10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Microsoft Himalaya" panose="01010100010101010101" pitchFamily="2" charset="0"/>
                          </a:rPr>
                          <m:t>𝝅</m:t>
                        </m:r>
                        <m:sSub>
                          <m:sSubPr>
                            <m:ctrlPr>
                              <a:rPr lang="zh-CN" altLang="zh-CN" sz="2400" b="1" i="1" kern="10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Microsoft Himalaya" panose="01010100010101010101" pitchFamily="2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 kern="10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Microsoft Himalaya" panose="01010100010101010101" pitchFamily="2" charset="0"/>
                              </a:rPr>
                              <m:t>𝒌</m:t>
                            </m:r>
                          </m:e>
                          <m:sub>
                            <m:r>
                              <a:rPr lang="en-US" altLang="zh-CN" sz="2400" b="1" i="1" kern="10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Microsoft Himalaya" panose="01010100010101010101" pitchFamily="2" charset="0"/>
                              </a:rPr>
                              <m:t>𝒎</m:t>
                            </m:r>
                          </m:sub>
                        </m:sSub>
                      </m:num>
                      <m:den>
                        <m:r>
                          <a:rPr lang="en-US" altLang="zh-CN" sz="2400" b="1" i="1" kern="10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Microsoft Himalaya" panose="01010100010101010101" pitchFamily="2" charset="0"/>
                          </a:rPr>
                          <m:t>𝑵</m:t>
                        </m:r>
                      </m:den>
                    </m:f>
                  </m:oMath>
                </a14:m>
                <a:r>
                  <a:rPr lang="zh-CN" altLang="en-US" sz="2400" b="1" dirty="0">
                    <a:solidFill>
                      <a:schemeClr val="bg1"/>
                    </a:solidFill>
                  </a:rPr>
                  <a:t>对应于频率，</a:t>
                </a:r>
                <a:r>
                  <a:rPr lang="zh-CN" altLang="zh-CN" sz="2400" b="1" kern="100" dirty="0">
                    <a:solidFill>
                      <a:schemeClr val="bg1"/>
                    </a:solidFill>
                    <a:ea typeface="Cambria Math" panose="02040503050406030204" pitchFamily="18" charset="0"/>
                    <a:cs typeface="Microsoft Himalaya" panose="01010100010101010101" pitchFamily="2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b="1" i="1" kern="1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Microsoft Himalaya" panose="01010100010101010101" pitchFamily="2" charset="0"/>
                          </a:rPr>
                        </m:ctrlPr>
                      </m:sSubPr>
                      <m:e>
                        <m:r>
                          <a:rPr lang="en-US" altLang="zh-CN" sz="2400" b="1" i="1" kern="1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Microsoft Himalaya" panose="01010100010101010101" pitchFamily="2" charset="0"/>
                          </a:rPr>
                          <m:t>𝑨</m:t>
                        </m:r>
                      </m:e>
                      <m:sub>
                        <m:r>
                          <a:rPr lang="en-US" altLang="zh-CN" sz="2400" b="1" i="1" kern="1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Microsoft Himalaya" panose="01010100010101010101" pitchFamily="2" charset="0"/>
                          </a:rPr>
                          <m:t>𝒌</m:t>
                        </m:r>
                      </m:sub>
                    </m:sSub>
                  </m:oMath>
                </a14:m>
                <a:r>
                  <a:rPr lang="zh-CN" altLang="en-US" sz="2400" b="1" dirty="0">
                    <a:solidFill>
                      <a:schemeClr val="bg1"/>
                    </a:solidFill>
                  </a:rPr>
                  <a:t>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b="1" i="1" kern="1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Microsoft Himalaya" panose="01010100010101010101" pitchFamily="2" charset="0"/>
                          </a:rPr>
                        </m:ctrlPr>
                      </m:sSubPr>
                      <m:e>
                        <m:r>
                          <a:rPr lang="en-US" altLang="zh-CN" sz="2400" b="1" i="1" kern="1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Microsoft Himalaya" panose="01010100010101010101" pitchFamily="2" charset="0"/>
                          </a:rPr>
                          <m:t>𝑩</m:t>
                        </m:r>
                      </m:e>
                      <m:sub>
                        <m:r>
                          <a:rPr lang="en-US" altLang="zh-CN" sz="2400" b="1" i="1" kern="1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Microsoft Himalaya" panose="01010100010101010101" pitchFamily="2" charset="0"/>
                          </a:rPr>
                          <m:t>𝒌</m:t>
                        </m:r>
                      </m:sub>
                    </m:sSub>
                  </m:oMath>
                </a14:m>
                <a:r>
                  <a:rPr lang="zh-CN" altLang="en-US" sz="2400" b="1" dirty="0">
                    <a:solidFill>
                      <a:schemeClr val="bg1"/>
                    </a:solidFill>
                  </a:rPr>
                  <a:t>对应于该频率的振幅</a:t>
                </a:r>
                <a:endParaRPr lang="en-US" altLang="zh-CN" sz="24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0123" y="1498969"/>
                <a:ext cx="7758180" cy="3629751"/>
              </a:xfrm>
              <a:prstGeom prst="rect">
                <a:avLst/>
              </a:prstGeom>
              <a:blipFill>
                <a:blip r:embed="rId2"/>
                <a:stretch>
                  <a:fillRect l="-1807" t="-21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3798015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</p:tagLst>
</file>

<file path=ppt/theme/theme1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2527</TotalTime>
  <Words>1794</Words>
  <Application>Microsoft Office PowerPoint</Application>
  <PresentationFormat>宽屏</PresentationFormat>
  <Paragraphs>419</Paragraphs>
  <Slides>55</Slides>
  <Notes>10</Notes>
  <HiddenSlides>0</HiddenSlides>
  <MMClips>0</MMClips>
  <ScaleCrop>false</ScaleCrop>
  <HeadingPairs>
    <vt:vector size="8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55</vt:i4>
      </vt:variant>
    </vt:vector>
  </HeadingPairs>
  <TitlesOfParts>
    <vt:vector size="66" baseType="lpstr">
      <vt:lpstr>等线</vt:lpstr>
      <vt:lpstr>等线 Light</vt:lpstr>
      <vt:lpstr>宋体</vt:lpstr>
      <vt:lpstr>微软雅黑</vt:lpstr>
      <vt:lpstr>Arial</vt:lpstr>
      <vt:lpstr>Cambria Math</vt:lpstr>
      <vt:lpstr>Impact</vt:lpstr>
      <vt:lpstr>Times New Roman</vt:lpstr>
      <vt:lpstr>Wingdings</vt:lpstr>
      <vt:lpstr>第一PPT，www.1ppt.com</vt:lpstr>
      <vt:lpstr>位图图像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http://www.ypppt.com/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人工智能</dc:title>
  <dc:creator>第一PPT</dc:creator>
  <cp:keywords>www.1ppt.com</cp:keywords>
  <dc:description>www.1ppt.com</dc:description>
  <cp:lastModifiedBy>Sun Shun</cp:lastModifiedBy>
  <cp:revision>2514</cp:revision>
  <dcterms:created xsi:type="dcterms:W3CDTF">2017-07-07T15:43:00Z</dcterms:created>
  <dcterms:modified xsi:type="dcterms:W3CDTF">2022-05-10T20:41:32Z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2052-11.1.0.9145</vt:lpwstr>
  </property>
</Properties>
</file>